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56" r:id="rId3"/>
    <p:sldId id="259" r:id="rId4"/>
    <p:sldId id="260" r:id="rId5"/>
    <p:sldId id="257" r:id="rId6"/>
    <p:sldId id="262" r:id="rId7"/>
    <p:sldId id="266" r:id="rId8"/>
    <p:sldId id="263" r:id="rId9"/>
    <p:sldId id="264" r:id="rId10"/>
    <p:sldId id="265" r:id="rId11"/>
    <p:sldId id="261" r:id="rId12"/>
    <p:sldId id="272" r:id="rId13"/>
    <p:sldId id="273" r:id="rId14"/>
    <p:sldId id="278" r:id="rId15"/>
    <p:sldId id="268" r:id="rId16"/>
    <p:sldId id="270" r:id="rId17"/>
    <p:sldId id="269" r:id="rId18"/>
    <p:sldId id="271" r:id="rId19"/>
    <p:sldId id="274" r:id="rId20"/>
    <p:sldId id="275" r:id="rId21"/>
    <p:sldId id="267" r:id="rId22"/>
    <p:sldId id="277" r:id="rId23"/>
    <p:sldId id="279" r:id="rId24"/>
    <p:sldId id="280" r:id="rId25"/>
    <p:sldId id="285" r:id="rId26"/>
    <p:sldId id="286" r:id="rId27"/>
    <p:sldId id="281" r:id="rId28"/>
    <p:sldId id="287" r:id="rId29"/>
    <p:sldId id="28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6" d="100"/>
          <a:sy n="86" d="100"/>
        </p:scale>
        <p:origin x="-149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AA29DB-0775-4B95-8362-36E17A41BC7D}" type="datetimeFigureOut">
              <a:rPr lang="en-US" smtClean="0"/>
              <a:pPr/>
              <a:t>16/01/2016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98BE73-A067-4CC3-8E24-7513719BA7C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xfrm>
            <a:off x="1143000" y="4266571"/>
            <a:ext cx="4572000" cy="4499579"/>
          </a:xfrm>
          <a:noFill/>
        </p:spPr>
        <p:txBody>
          <a:bodyPr/>
          <a:lstStyle/>
          <a:p>
            <a:r>
              <a:rPr lang="en-US" b="1" dirty="0" smtClean="0"/>
              <a:t>Slide Show Notes</a:t>
            </a:r>
          </a:p>
          <a:p>
            <a:r>
              <a:rPr lang="en-US" dirty="0" smtClean="0"/>
              <a:t>When a serious injury occurs, you have to think and act quickly. Medical assistance may be only minutes away, but sometimes seconds count. What you do in those first few seconds and minutes can make the difference between life and death. Quick, calm, and correct action can make all the difference. </a:t>
            </a:r>
          </a:p>
          <a:p>
            <a:r>
              <a:rPr lang="en-US" dirty="0" smtClean="0"/>
              <a:t>“First aid” is emergency care given to the sick or injured before medical personnel arrive. That’s why a knowledge of first aid and CPR (cardiopulmonary resuscitation) is so important. And that’s why you’re participating in this session today.</a:t>
            </a:r>
          </a:p>
          <a:p>
            <a:r>
              <a:rPr lang="en-US" dirty="0" smtClean="0"/>
              <a:t>The purpose of this session is to provide you with a basic overview of first-aid techniques and priorities. It is </a:t>
            </a:r>
            <a:r>
              <a:rPr lang="en-US" i="1" dirty="0" smtClean="0"/>
              <a:t>not </a:t>
            </a:r>
            <a:r>
              <a:rPr lang="en-US" dirty="0" smtClean="0"/>
              <a:t>the same as a first-aid and CPR certification course. A certification course is much more detailed and offers you the opportunity to practice first-aid and CPR skills as well as to provide you with hours of classroom training. </a:t>
            </a:r>
          </a:p>
          <a:p>
            <a:r>
              <a:rPr lang="en-US" dirty="0" smtClean="0"/>
              <a:t>We urge you to take a course and get certified. Taking a certification course will give you the full knowledge and confidence you need to use first-aid skills on the job, at home, and elsewhere in your community. </a:t>
            </a:r>
          </a:p>
          <a:p>
            <a:r>
              <a:rPr lang="en-US" dirty="0" smtClean="0"/>
              <a:t>In the meantime, the information in this session can help you better handle medical emergencies when you are the first or only person on the scene.</a:t>
            </a:r>
          </a:p>
        </p:txBody>
      </p:sp>
      <p:sp>
        <p:nvSpPr>
          <p:cNvPr id="35844" name="Slide Number Placeholder 1"/>
          <p:cNvSpPr>
            <a:spLocks noGrp="1"/>
          </p:cNvSpPr>
          <p:nvPr>
            <p:ph type="sldNum" sz="quarter" idx="5"/>
          </p:nvPr>
        </p:nvSpPr>
        <p:spPr>
          <a:noFill/>
          <a:ln>
            <a:miter lim="800000"/>
            <a:headEnd/>
            <a:tailEnd/>
          </a:ln>
        </p:spPr>
        <p:txBody>
          <a:bodyPr/>
          <a:lstStyle/>
          <a:p>
            <a:fld id="{BB09B6B9-43DB-40DA-9CC7-C8CAE573FFE0}"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xfrm>
            <a:off x="1143001" y="4266571"/>
            <a:ext cx="4637942" cy="4115430"/>
          </a:xfrm>
          <a:noFill/>
        </p:spPr>
        <p:txBody>
          <a:bodyPr/>
          <a:lstStyle/>
          <a:p>
            <a:r>
              <a:rPr lang="en-US" b="1" smtClean="0"/>
              <a:t>Slide Show Notes</a:t>
            </a:r>
          </a:p>
          <a:p>
            <a:r>
              <a:rPr lang="en-US" smtClean="0"/>
              <a:t>Burns are another common workplace hazard. You can be burned by hot surfaces, hot materials, or by the properties of certain materials. First aid for burns depends on the degree of the burn.</a:t>
            </a:r>
          </a:p>
          <a:p>
            <a:pPr lvl="1"/>
            <a:r>
              <a:rPr lang="en-US" smtClean="0"/>
              <a:t>First-degree burns are the least severe. They just involve the top layer of skin, which becomes reddened and painful.</a:t>
            </a:r>
          </a:p>
          <a:p>
            <a:pPr lvl="1"/>
            <a:r>
              <a:rPr lang="en-US" smtClean="0"/>
              <a:t>Second-degree burns are more serious and include blistering in addition to reddened skin and pain. First- and second-degree burns may be treated with cold, running water for relief of pain. Then cover the burned area with a moist, sterile dressing. Don’t break blisters on second-degree burns.</a:t>
            </a:r>
          </a:p>
          <a:p>
            <a:pPr lvl="1"/>
            <a:r>
              <a:rPr lang="en-US" smtClean="0"/>
              <a:t>Third-degree burns are the most serious and can even be life threatening. With third-degree burns the skin is destroyed, you see charring and deep tissue damage. You may even see exposed bones. For third-degree burns, call 911 immediately, and keep the victim comfortable until help arrives.</a:t>
            </a:r>
          </a:p>
          <a:p>
            <a:r>
              <a:rPr lang="en-US" smtClean="0"/>
              <a:t>Always get immediate medical attention for all burns, especially those that are severe and those that cover large areas of the body.</a:t>
            </a:r>
          </a:p>
        </p:txBody>
      </p:sp>
      <p:sp>
        <p:nvSpPr>
          <p:cNvPr id="53252" name="Slide Number Placeholder 1"/>
          <p:cNvSpPr>
            <a:spLocks noGrp="1"/>
          </p:cNvSpPr>
          <p:nvPr>
            <p:ph type="sldNum" sz="quarter" idx="5"/>
          </p:nvPr>
        </p:nvSpPr>
        <p:spPr>
          <a:noFill/>
          <a:ln>
            <a:miter lim="800000"/>
            <a:headEnd/>
            <a:tailEnd/>
          </a:ln>
        </p:spPr>
        <p:txBody>
          <a:bodyPr/>
          <a:lstStyle/>
          <a:p>
            <a:fld id="{10C7A67E-85D7-4638-B73B-3D33C98D28B6}" type="slidenum">
              <a:rPr lang="en-US" smtClean="0"/>
              <a:pPr/>
              <a:t>20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body" idx="1"/>
          </p:nvPr>
        </p:nvSpPr>
        <p:spPr>
          <a:xfrm>
            <a:off x="1143000" y="4266570"/>
            <a:ext cx="4572000" cy="4603488"/>
          </a:xfrm>
          <a:noFill/>
        </p:spPr>
        <p:txBody>
          <a:bodyPr/>
          <a:lstStyle/>
          <a:p>
            <a:r>
              <a:rPr lang="en-US" b="1" smtClean="0"/>
              <a:t>Slide Show Notes</a:t>
            </a:r>
          </a:p>
          <a:p>
            <a:r>
              <a:rPr lang="en-US" smtClean="0"/>
              <a:t>A person can choke to death in a couple of minutes.</a:t>
            </a:r>
          </a:p>
          <a:p>
            <a:pPr lvl="1"/>
            <a:r>
              <a:rPr lang="en-US" smtClean="0"/>
              <a:t>The fastest way to find out if someone is choking is to ask, “Are you choking?” If the person can cough or talk, he or she is not choking. </a:t>
            </a:r>
          </a:p>
          <a:p>
            <a:pPr lvl="1"/>
            <a:r>
              <a:rPr lang="en-US" smtClean="0"/>
              <a:t>But if the person can’t talk or cough, first deliver 5 back blows between the person’s shoulder blades with the heel of your hand.</a:t>
            </a:r>
          </a:p>
          <a:p>
            <a:pPr lvl="1"/>
            <a:r>
              <a:rPr lang="en-US" smtClean="0"/>
              <a:t>If the back blows don’t clear the object from the throat, perform abdominal thrusts:</a:t>
            </a:r>
          </a:p>
          <a:p>
            <a:pPr lvl="2"/>
            <a:r>
              <a:rPr lang="en-US" smtClean="0"/>
              <a:t>Stand behind the victim and wrap your arms around the waist.</a:t>
            </a:r>
          </a:p>
          <a:p>
            <a:pPr lvl="2"/>
            <a:r>
              <a:rPr lang="en-US" smtClean="0"/>
              <a:t>Make a fist with one hand. Place your fist, thumb-side in, against the victim’s stomach—above the navel but below the ribs. Grab your fist with your other hand.</a:t>
            </a:r>
          </a:p>
          <a:p>
            <a:pPr lvl="2"/>
            <a:r>
              <a:rPr lang="en-US" smtClean="0"/>
              <a:t>Pull in and up sharply and repeat if necessary to dislodge whatever is stuck in the throat.</a:t>
            </a:r>
          </a:p>
          <a:p>
            <a:pPr lvl="1"/>
            <a:r>
              <a:rPr lang="en-US" smtClean="0"/>
              <a:t>Repeat the sequence of 5 back blows and 5 abdominal thrusts until the object is cleared.</a:t>
            </a:r>
          </a:p>
          <a:p>
            <a:r>
              <a:rPr lang="en-US" smtClean="0"/>
              <a:t>Do you know how to perform abdominal thrusts? Everybody should. It’s simple, and it can save a life.</a:t>
            </a:r>
          </a:p>
          <a:p>
            <a:r>
              <a:rPr lang="en-US" i="1" smtClean="0"/>
              <a:t>Demonstrate abdominal thrusts without using force on a volunteer from the group, and then give trainees the chance to practice it on one another.</a:t>
            </a:r>
          </a:p>
        </p:txBody>
      </p:sp>
      <p:sp>
        <p:nvSpPr>
          <p:cNvPr id="47107" name="Slide Image Placeholder 3"/>
          <p:cNvSpPr>
            <a:spLocks noGrp="1" noRot="1" noChangeAspect="1" noTextEdit="1"/>
          </p:cNvSpPr>
          <p:nvPr>
            <p:ph type="sldImg"/>
          </p:nvPr>
        </p:nvSpPr>
        <p:spPr>
          <a:ln/>
        </p:spPr>
      </p:sp>
      <p:sp>
        <p:nvSpPr>
          <p:cNvPr id="47108" name="Slide Number Placeholder 4"/>
          <p:cNvSpPr>
            <a:spLocks noGrp="1"/>
          </p:cNvSpPr>
          <p:nvPr>
            <p:ph type="sldNum" sz="quarter" idx="5"/>
          </p:nvPr>
        </p:nvSpPr>
        <p:spPr>
          <a:noFill/>
          <a:ln>
            <a:miter lim="800000"/>
            <a:headEnd/>
            <a:tailEnd/>
          </a:ln>
        </p:spPr>
        <p:txBody>
          <a:bodyPr/>
          <a:lstStyle/>
          <a:p>
            <a:fld id="{8F0AF90E-B2ED-406F-9D50-6A0C00730056}" type="slidenum">
              <a:rPr lang="en-US" smtClean="0"/>
              <a:pPr/>
              <a:t>22</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Rot="1" noChangeAspect="1" noChangeArrowheads="1" noTextEdit="1"/>
          </p:cNvSpPr>
          <p:nvPr>
            <p:ph type="sldImg"/>
          </p:nvPr>
        </p:nvSpPr>
        <p:spPr>
          <a:ln/>
        </p:spPr>
      </p:sp>
      <p:sp>
        <p:nvSpPr>
          <p:cNvPr id="38915" name="Rectangle 5"/>
          <p:cNvSpPr>
            <a:spLocks noGrp="1" noChangeArrowheads="1"/>
          </p:cNvSpPr>
          <p:nvPr>
            <p:ph type="body" idx="1"/>
          </p:nvPr>
        </p:nvSpPr>
        <p:spPr>
          <a:noFill/>
        </p:spPr>
        <p:txBody>
          <a:bodyPr/>
          <a:lstStyle/>
          <a:p>
            <a:r>
              <a:rPr lang="en-US" b="1" smtClean="0"/>
              <a:t>Slide Show Notes</a:t>
            </a:r>
          </a:p>
          <a:p>
            <a:r>
              <a:rPr lang="en-US" smtClean="0"/>
              <a:t>Just imagine:</a:t>
            </a:r>
          </a:p>
          <a:p>
            <a:pPr lvl="1"/>
            <a:r>
              <a:rPr lang="en-US" smtClean="0"/>
              <a:t>A co-worker is hurt in an accident and blood is gushing from the wound. </a:t>
            </a:r>
          </a:p>
          <a:p>
            <a:pPr lvl="1"/>
            <a:r>
              <a:rPr lang="en-US" smtClean="0"/>
              <a:t>One of your friends chokes on a piece of food and can’t breathe. </a:t>
            </a:r>
          </a:p>
          <a:p>
            <a:pPr lvl="1"/>
            <a:r>
              <a:rPr lang="en-US" smtClean="0"/>
              <a:t>Someone goes into cardiac arrest right at his workstation.</a:t>
            </a:r>
          </a:p>
          <a:p>
            <a:r>
              <a:rPr lang="en-US" smtClean="0"/>
              <a:t>Any one of these things is possible, and it could happen any time. If it did, you’d have to act fast. A few critical minutes one way or the other could make the difference between life and death. Would you be ready to act with speed and competence in a workplace medical emergency?</a:t>
            </a:r>
          </a:p>
          <a:p>
            <a:r>
              <a:rPr lang="en-US" smtClean="0"/>
              <a:t>There are medical emergencies in workplaces across the country every day. Situations calling for first aid range from burns to cuts and amputations, eye injuries, chemical overexposures, and much more.</a:t>
            </a:r>
          </a:p>
          <a:p>
            <a:r>
              <a:rPr lang="en-US" smtClean="0"/>
              <a:t>Do you know how to report a workplace medical emergency? Besides calling 911, you also need to notify a supervisor or manager and provide as much information as you can about the accident.</a:t>
            </a:r>
          </a:p>
          <a:p>
            <a:r>
              <a:rPr lang="en-US" i="1" smtClean="0"/>
              <a:t>Describe the procedure for reporting workplace accidents and the information trainees should be prepared to provide about the incident.</a:t>
            </a:r>
          </a:p>
        </p:txBody>
      </p:sp>
      <p:sp>
        <p:nvSpPr>
          <p:cNvPr id="38916" name="Slide Number Placeholder 1"/>
          <p:cNvSpPr>
            <a:spLocks noGrp="1"/>
          </p:cNvSpPr>
          <p:nvPr>
            <p:ph type="sldNum" sz="quarter" idx="5"/>
          </p:nvPr>
        </p:nvSpPr>
        <p:spPr>
          <a:noFill/>
          <a:ln>
            <a:miter lim="800000"/>
            <a:headEnd/>
            <a:tailEnd/>
          </a:ln>
        </p:spPr>
        <p:txBody>
          <a:bodyPr/>
          <a:lstStyle/>
          <a:p>
            <a:fld id="{ABCFCA17-D2EC-4301-841D-6CF00C4373E1}" type="slidenum">
              <a:rPr lang="en-US" smtClean="0"/>
              <a:pPr/>
              <a:t>23</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p:spPr>
        <p:txBody>
          <a:bodyPr/>
          <a:lstStyle/>
          <a:p>
            <a:r>
              <a:rPr lang="en-US" b="1" dirty="0" smtClean="0"/>
              <a:t>Slide Show Notes</a:t>
            </a:r>
          </a:p>
          <a:p>
            <a:pPr lvl="1"/>
            <a:r>
              <a:rPr lang="en-US" dirty="0" smtClean="0"/>
              <a:t>The first rule of dealing with electrical shock is not to touch a person who is in contact with a live electrical current. If you do, the current can pass right through the person to you and cause the same injury. </a:t>
            </a:r>
          </a:p>
          <a:p>
            <a:pPr lvl="1"/>
            <a:r>
              <a:rPr lang="en-US" dirty="0" smtClean="0"/>
              <a:t>So the first thing you should do is to turn off the power to the electrical equipment involved. </a:t>
            </a:r>
          </a:p>
          <a:p>
            <a:pPr lvl="1"/>
            <a:r>
              <a:rPr lang="en-US" dirty="0" smtClean="0"/>
              <a:t>Then call </a:t>
            </a:r>
            <a:r>
              <a:rPr lang="en-US" dirty="0" smtClean="0"/>
              <a:t>108. </a:t>
            </a:r>
            <a:r>
              <a:rPr lang="en-US" dirty="0" smtClean="0"/>
              <a:t>Electrical shocks can be life threatening. You want to get EMS personnel on the scene quickly in case the victim has stopped breathing.</a:t>
            </a:r>
          </a:p>
          <a:p>
            <a:pPr lvl="1"/>
            <a:r>
              <a:rPr lang="en-US" dirty="0" smtClean="0"/>
              <a:t>If you have to remove a person from a live wire, be very careful so you don’t get a shock, too. Stand on something that’s an insulator, like a rubber mat; wear rubber gloves; and use a dry stick, wooden broom handle, or board to push the person away from the wire. Don’t use anything metal, wet, or damp.</a:t>
            </a:r>
          </a:p>
          <a:p>
            <a:pPr lvl="1"/>
            <a:r>
              <a:rPr lang="en-US" dirty="0" smtClean="0"/>
              <a:t>Once the victim is safe, check for breathing. Begin CPR if the person is not breathing. </a:t>
            </a:r>
          </a:p>
        </p:txBody>
      </p:sp>
      <p:sp>
        <p:nvSpPr>
          <p:cNvPr id="49156" name="Slide Number Placeholder 1"/>
          <p:cNvSpPr>
            <a:spLocks noGrp="1"/>
          </p:cNvSpPr>
          <p:nvPr>
            <p:ph type="sldNum" sz="quarter" idx="5"/>
          </p:nvPr>
        </p:nvSpPr>
        <p:spPr>
          <a:noFill/>
          <a:ln>
            <a:miter lim="800000"/>
            <a:headEnd/>
            <a:tailEnd/>
          </a:ln>
        </p:spPr>
        <p:txBody>
          <a:bodyPr/>
          <a:lstStyle/>
          <a:p>
            <a:fld id="{63BB39B3-107C-4BB9-AFA0-5E85DBE0C582}" type="slidenum">
              <a:rPr lang="en-US" smtClean="0"/>
              <a:pPr/>
              <a:t>24</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p:spPr>
        <p:txBody>
          <a:bodyPr/>
          <a:lstStyle/>
          <a:p>
            <a:r>
              <a:rPr lang="en-US" b="1" smtClean="0"/>
              <a:t>Slide Show Notes</a:t>
            </a:r>
          </a:p>
          <a:p>
            <a:r>
              <a:rPr lang="en-US" smtClean="0"/>
              <a:t>Working in a hot environment or on a hot day can be very stressful for your body, especially if you’re not used to the heat.</a:t>
            </a:r>
          </a:p>
          <a:p>
            <a:r>
              <a:rPr lang="en-US" smtClean="0"/>
              <a:t>Heat exhaustion may start out as discomfort and fatigue but can quickly develop into something more serious. Symptoms of heat exhaustion include pale or flushed appearance, weakness, heavy sweating, headache, moist and clammy skin, dizziness, and sometimes, nausea or a slight fever.</a:t>
            </a:r>
          </a:p>
          <a:p>
            <a:r>
              <a:rPr lang="en-US" smtClean="0"/>
              <a:t>First aid for heat exhaustion involves these steps:</a:t>
            </a:r>
          </a:p>
          <a:p>
            <a:pPr lvl="1"/>
            <a:r>
              <a:rPr lang="en-US" smtClean="0"/>
              <a:t>Move the victim to a cool place;</a:t>
            </a:r>
          </a:p>
          <a:p>
            <a:pPr lvl="1"/>
            <a:r>
              <a:rPr lang="en-US" smtClean="0"/>
              <a:t>Have the person lie down;</a:t>
            </a:r>
          </a:p>
          <a:p>
            <a:pPr lvl="1"/>
            <a:r>
              <a:rPr lang="en-US" smtClean="0"/>
              <a:t>Elevate feet 8 to 10 inches;</a:t>
            </a:r>
          </a:p>
          <a:p>
            <a:pPr lvl="1"/>
            <a:r>
              <a:rPr lang="en-US" smtClean="0"/>
              <a:t>Loosen clothing;</a:t>
            </a:r>
          </a:p>
          <a:p>
            <a:pPr lvl="1"/>
            <a:r>
              <a:rPr lang="en-US" smtClean="0"/>
              <a:t>Give the victim water and encourage him or her to drink slowly; </a:t>
            </a:r>
            <a:r>
              <a:rPr lang="en-US" i="1" smtClean="0"/>
              <a:t>and</a:t>
            </a:r>
          </a:p>
          <a:p>
            <a:pPr lvl="1"/>
            <a:r>
              <a:rPr lang="en-US" smtClean="0"/>
              <a:t>Apply cool compresses to the head and body.</a:t>
            </a:r>
          </a:p>
          <a:p>
            <a:r>
              <a:rPr lang="en-US" smtClean="0"/>
              <a:t>Do not administer “salt tablets,” as these are a high blood pressure risk.</a:t>
            </a:r>
          </a:p>
          <a:p>
            <a:pPr lvl="1"/>
            <a:endParaRPr lang="en-US" smtClean="0"/>
          </a:p>
          <a:p>
            <a:pPr lvl="1"/>
            <a:endParaRPr lang="en-US" smtClean="0"/>
          </a:p>
        </p:txBody>
      </p:sp>
      <p:sp>
        <p:nvSpPr>
          <p:cNvPr id="56324" name="Slide Number Placeholder 1"/>
          <p:cNvSpPr>
            <a:spLocks noGrp="1"/>
          </p:cNvSpPr>
          <p:nvPr>
            <p:ph type="sldNum" sz="quarter" idx="5"/>
          </p:nvPr>
        </p:nvSpPr>
        <p:spPr>
          <a:noFill/>
          <a:ln>
            <a:miter lim="800000"/>
            <a:headEnd/>
            <a:tailEnd/>
          </a:ln>
        </p:spPr>
        <p:txBody>
          <a:bodyPr/>
          <a:lstStyle/>
          <a:p>
            <a:fld id="{4935B6CE-A7E5-4E86-A76C-31B8EEEABD5B}" type="slidenum">
              <a:rPr lang="en-US" smtClean="0"/>
              <a:pPr/>
              <a:t>25</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p:spPr>
        <p:txBody>
          <a:bodyPr/>
          <a:lstStyle/>
          <a:p>
            <a:r>
              <a:rPr lang="en-US" b="1" dirty="0" smtClean="0"/>
              <a:t>Slide Show Notes</a:t>
            </a:r>
          </a:p>
          <a:p>
            <a:r>
              <a:rPr lang="en-US" dirty="0" smtClean="0"/>
              <a:t>If a person suffering from heat exhaustion is not treated promptly, it can turn into heatstroke. Heatstroke is a life-threatening condition in which the body gets so hot that it can’t cool down. Signs of heatstroke include very hot and dry skin, extreme tiredness, and confusion.</a:t>
            </a:r>
          </a:p>
          <a:p>
            <a:pPr lvl="1"/>
            <a:r>
              <a:rPr lang="en-US" dirty="0" smtClean="0"/>
              <a:t>You have to act fast in cases of heatstroke. Immediately call 911. </a:t>
            </a:r>
          </a:p>
          <a:p>
            <a:pPr lvl="1"/>
            <a:r>
              <a:rPr lang="en-US" dirty="0" smtClean="0"/>
              <a:t>While you’re waiting for help to arrive, cool the person down by hosing his or her body with cool water or by fanning the body.</a:t>
            </a:r>
          </a:p>
          <a:p>
            <a:pPr lvl="1"/>
            <a:r>
              <a:rPr lang="en-US" dirty="0" smtClean="0"/>
              <a:t>Monitor the victim to make sure the airway remains open, the person is breathing, and the person has a pulse. </a:t>
            </a:r>
          </a:p>
          <a:p>
            <a:r>
              <a:rPr lang="en-US" dirty="0" smtClean="0"/>
              <a:t>If you work in a hot environment or if you exercise or work outdoors on hot days, you should recognize the symptoms of heatstroke and take precautions to prevent overheating.</a:t>
            </a:r>
          </a:p>
          <a:p>
            <a:r>
              <a:rPr lang="en-US" i="1" dirty="0" smtClean="0"/>
              <a:t>Describe precautions for preventing heatstroke, such as drinking lots of fluids, pacing yourself while you work, taking rest breaks in a cool place, and so on.</a:t>
            </a:r>
          </a:p>
        </p:txBody>
      </p:sp>
      <p:sp>
        <p:nvSpPr>
          <p:cNvPr id="57348" name="Slide Number Placeholder 1"/>
          <p:cNvSpPr>
            <a:spLocks noGrp="1"/>
          </p:cNvSpPr>
          <p:nvPr>
            <p:ph type="sldNum" sz="quarter" idx="5"/>
          </p:nvPr>
        </p:nvSpPr>
        <p:spPr>
          <a:noFill/>
          <a:ln>
            <a:miter lim="800000"/>
            <a:headEnd/>
            <a:tailEnd/>
          </a:ln>
        </p:spPr>
        <p:txBody>
          <a:bodyPr/>
          <a:lstStyle/>
          <a:p>
            <a:fld id="{D7750EF9-E239-4A92-B760-22E70CDC641C}" type="slidenum">
              <a:rPr lang="en-US" smtClean="0"/>
              <a:pPr/>
              <a:t>26</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Font typeface="Arial"/>
              <a:buNone/>
            </a:pPr>
            <a:r>
              <a:rPr lang="en-US" sz="1200" b="0" i="0" u="none" strike="noStrike" cap="none"/>
              <a:t>*</a:t>
            </a:r>
          </a:p>
        </p:txBody>
      </p:sp>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9" name="Shape 15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Font typeface="Arial"/>
              <a:buNone/>
            </a:pPr>
            <a:r>
              <a:rPr lang="en-US" sz="1200" b="0" i="0" u="none" strike="noStrike" cap="none"/>
              <a:t>*</a:t>
            </a:r>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3" name="Shape 1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Rot="1" noChangeAspect="1" noChangeArrowheads="1" noTextEdit="1"/>
          </p:cNvSpPr>
          <p:nvPr>
            <p:ph type="sldImg"/>
          </p:nvPr>
        </p:nvSpPr>
        <p:spPr>
          <a:ln/>
        </p:spPr>
      </p:sp>
      <p:sp>
        <p:nvSpPr>
          <p:cNvPr id="43011" name="Rectangle 5"/>
          <p:cNvSpPr>
            <a:spLocks noGrp="1" noChangeArrowheads="1"/>
          </p:cNvSpPr>
          <p:nvPr>
            <p:ph type="body" idx="1"/>
          </p:nvPr>
        </p:nvSpPr>
        <p:spPr>
          <a:xfrm>
            <a:off x="1143000" y="4266570"/>
            <a:ext cx="4572000" cy="4282314"/>
          </a:xfrm>
          <a:noFill/>
        </p:spPr>
        <p:txBody>
          <a:bodyPr/>
          <a:lstStyle/>
          <a:p>
            <a:endParaRPr lang="en-US" i="1" dirty="0" smtClean="0"/>
          </a:p>
        </p:txBody>
      </p:sp>
      <p:sp>
        <p:nvSpPr>
          <p:cNvPr id="43012" name="Slide Number Placeholder 1"/>
          <p:cNvSpPr>
            <a:spLocks noGrp="1"/>
          </p:cNvSpPr>
          <p:nvPr>
            <p:ph type="sldNum" sz="quarter" idx="5"/>
          </p:nvPr>
        </p:nvSpPr>
        <p:spPr>
          <a:noFill/>
          <a:ln>
            <a:miter lim="800000"/>
            <a:headEnd/>
            <a:tailEnd/>
          </a:ln>
        </p:spPr>
        <p:txBody>
          <a:bodyPr/>
          <a:lstStyle/>
          <a:p>
            <a:fld id="{27C68B1A-C40F-48DC-94BF-BF3DAE4984D5}" type="slidenum">
              <a:rPr lang="en-US" smtClean="0"/>
              <a:pPr/>
              <a:t>4</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Rot="1" noChangeAspect="1" noChangeArrowheads="1" noTextEdit="1"/>
          </p:cNvSpPr>
          <p:nvPr>
            <p:ph type="sldImg"/>
          </p:nvPr>
        </p:nvSpPr>
        <p:spPr>
          <a:ln/>
        </p:spPr>
      </p:sp>
      <p:sp>
        <p:nvSpPr>
          <p:cNvPr id="44035" name="Rectangle 5"/>
          <p:cNvSpPr>
            <a:spLocks noGrp="1" noChangeArrowheads="1"/>
          </p:cNvSpPr>
          <p:nvPr>
            <p:ph type="body" idx="1"/>
          </p:nvPr>
        </p:nvSpPr>
        <p:spPr>
          <a:noFill/>
        </p:spPr>
        <p:txBody>
          <a:bodyPr/>
          <a:lstStyle/>
          <a:p>
            <a:r>
              <a:rPr lang="en-US" b="1" smtClean="0"/>
              <a:t>Slide Show Notes</a:t>
            </a:r>
          </a:p>
          <a:p>
            <a:r>
              <a:rPr lang="en-US" smtClean="0"/>
              <a:t>In cases where a person has lost a lot of blood, a condition known as shock can develop. Shock is the body’s way of reacting to severe injury. A person in shock may appear stunned or confused. To treat shock: </a:t>
            </a:r>
          </a:p>
          <a:p>
            <a:pPr lvl="1"/>
            <a:r>
              <a:rPr lang="en-US" smtClean="0"/>
              <a:t>Lay the victim down,</a:t>
            </a:r>
          </a:p>
          <a:p>
            <a:pPr lvl="1"/>
            <a:r>
              <a:rPr lang="en-US" smtClean="0"/>
              <a:t>Cover the victim to keep him or her warm, </a:t>
            </a:r>
            <a:r>
              <a:rPr lang="en-US" i="1" smtClean="0"/>
              <a:t>and</a:t>
            </a:r>
            <a:r>
              <a:rPr lang="en-US" smtClean="0"/>
              <a:t> </a:t>
            </a:r>
          </a:p>
          <a:p>
            <a:pPr lvl="1"/>
            <a:r>
              <a:rPr lang="en-US" smtClean="0"/>
              <a:t>Raise the feet slightly above heart level.</a:t>
            </a:r>
          </a:p>
        </p:txBody>
      </p:sp>
      <p:sp>
        <p:nvSpPr>
          <p:cNvPr id="44036" name="Slide Number Placeholder 1"/>
          <p:cNvSpPr>
            <a:spLocks noGrp="1"/>
          </p:cNvSpPr>
          <p:nvPr>
            <p:ph type="sldNum" sz="quarter" idx="5"/>
          </p:nvPr>
        </p:nvSpPr>
        <p:spPr>
          <a:noFill/>
          <a:ln>
            <a:miter lim="800000"/>
            <a:headEnd/>
            <a:tailEnd/>
          </a:ln>
        </p:spPr>
        <p:txBody>
          <a:bodyPr/>
          <a:lstStyle/>
          <a:p>
            <a:fld id="{78560178-E61D-4515-B16F-E732F1FDDB32}" type="slidenum">
              <a:rPr lang="en-US" smtClean="0"/>
              <a:pPr/>
              <a:t>6</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Font typeface="Arial"/>
              <a:buNone/>
            </a:pPr>
            <a:r>
              <a:rPr lang="en-US" sz="1200" b="0" i="0" u="none" strike="noStrike" cap="none"/>
              <a:t>*</a:t>
            </a:r>
          </a:p>
        </p:txBody>
      </p:sp>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41" name="Shape 14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Rot="1" noChangeAspect="1" noChangeArrowheads="1" noTextEdit="1"/>
          </p:cNvSpPr>
          <p:nvPr>
            <p:ph type="sldImg"/>
          </p:nvPr>
        </p:nvSpPr>
        <p:spPr>
          <a:ln/>
        </p:spPr>
      </p:sp>
      <p:sp>
        <p:nvSpPr>
          <p:cNvPr id="55299" name="Rectangle 5"/>
          <p:cNvSpPr>
            <a:spLocks noGrp="1" noChangeArrowheads="1"/>
          </p:cNvSpPr>
          <p:nvPr>
            <p:ph type="body" idx="1"/>
          </p:nvPr>
        </p:nvSpPr>
        <p:spPr>
          <a:noFill/>
        </p:spPr>
        <p:txBody>
          <a:bodyPr/>
          <a:lstStyle/>
          <a:p>
            <a:r>
              <a:rPr lang="en-US" b="1" smtClean="0"/>
              <a:t>Slide Show Notes</a:t>
            </a:r>
          </a:p>
          <a:p>
            <a:r>
              <a:rPr lang="en-US" smtClean="0"/>
              <a:t>The rule for treating people who may have broken bones is never to move them unless it’s necessary for their safety. Neck and back injuries are especially risky. The wrong move could cause paralysis or death. If you suspect broken bones, call for emergency medical assistance, and instruct the victim not to move.</a:t>
            </a:r>
          </a:p>
          <a:p>
            <a:pPr lvl="1"/>
            <a:r>
              <a:rPr lang="en-US" smtClean="0"/>
              <a:t>Then look for swelling and deformity.</a:t>
            </a:r>
          </a:p>
          <a:p>
            <a:pPr lvl="1"/>
            <a:r>
              <a:rPr lang="en-US" smtClean="0"/>
              <a:t>Ask the victim to rate the pain, explain how the injury happened, and if he or she can move the injured limb.</a:t>
            </a:r>
          </a:p>
          <a:p>
            <a:pPr lvl="1"/>
            <a:r>
              <a:rPr lang="en-US" smtClean="0"/>
              <a:t>Treat for shock if the person shows symptoms. </a:t>
            </a:r>
          </a:p>
          <a:p>
            <a:r>
              <a:rPr lang="en-US" smtClean="0"/>
              <a:t>If it seems that a person might have a broken bone, apply ice wrapped in a towel or cloth to the area, and keep the victim comfortable until help arrives.</a:t>
            </a:r>
          </a:p>
        </p:txBody>
      </p:sp>
      <p:sp>
        <p:nvSpPr>
          <p:cNvPr id="55300" name="Slide Number Placeholder 1"/>
          <p:cNvSpPr>
            <a:spLocks noGrp="1"/>
          </p:cNvSpPr>
          <p:nvPr>
            <p:ph type="sldNum" sz="quarter" idx="5"/>
          </p:nvPr>
        </p:nvSpPr>
        <p:spPr>
          <a:noFill/>
          <a:ln>
            <a:miter lim="800000"/>
            <a:headEnd/>
            <a:tailEnd/>
          </a:ln>
        </p:spPr>
        <p:txBody>
          <a:bodyPr/>
          <a:lstStyle/>
          <a:p>
            <a:fld id="{B507F84D-53D1-4553-9A4D-A0C1A1FAF4ED}" type="slidenum">
              <a:rPr lang="en-US" smtClean="0"/>
              <a:pPr/>
              <a:t>9</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Font typeface="Arial"/>
              <a:buNone/>
            </a:pPr>
            <a:r>
              <a:rPr lang="en-US" sz="1200" b="0" i="0" u="none" strike="noStrike" cap="none"/>
              <a:t>*</a:t>
            </a:r>
          </a:p>
        </p:txBody>
      </p:sp>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 name="Shape 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xfrm>
            <a:off x="1143000" y="4266570"/>
            <a:ext cx="4609681" cy="4565702"/>
          </a:xfrm>
          <a:noFill/>
        </p:spPr>
        <p:txBody>
          <a:bodyPr/>
          <a:lstStyle/>
          <a:p>
            <a:r>
              <a:rPr lang="en-US" b="1" dirty="0" smtClean="0"/>
              <a:t>Slide Show Notes</a:t>
            </a:r>
          </a:p>
          <a:p>
            <a:r>
              <a:rPr lang="en-US" dirty="0" smtClean="0"/>
              <a:t>Now let’s look at some specific medical emergencies. We’ll begin with no breathing. When a person is unconscious and not breathing, irreversible brain damage occurs within 3 minutes. You have to act very fast.</a:t>
            </a:r>
          </a:p>
          <a:p>
            <a:pPr lvl="1"/>
            <a:r>
              <a:rPr lang="en-US" dirty="0" smtClean="0"/>
              <a:t>Someone trained in cardiopulmonary resuscitation, or CPR, should lay the person on his or her back while someone else calls 911. Loosen the clothes around the neck and make sure nothing is blocking the mouth or throat.</a:t>
            </a:r>
          </a:p>
          <a:p>
            <a:pPr lvl="1"/>
            <a:r>
              <a:rPr lang="en-US" dirty="0" smtClean="0"/>
              <a:t>First, give 30 chest compressions by placing both hands in the center of the victim’s chest with one hand on top of the other and pressing down with the heel of your hand 1</a:t>
            </a:r>
            <a:r>
              <a:rPr lang="en-US" sz="1400" dirty="0">
                <a:cs typeface="Times New Roman" pitchFamily="18" charset="0"/>
              </a:rPr>
              <a:t>½ </a:t>
            </a:r>
            <a:r>
              <a:rPr lang="en-US" dirty="0" smtClean="0"/>
              <a:t>to 2 inches. Press quickly at a rate of about 100 compressions a minute. </a:t>
            </a:r>
          </a:p>
          <a:p>
            <a:pPr lvl="1"/>
            <a:r>
              <a:rPr lang="en-US" dirty="0" smtClean="0"/>
              <a:t>Next, open the airway by tilting the head slightly and lifting under the chin. Do not move the victim’s head back if you suspect a neck injury.</a:t>
            </a:r>
          </a:p>
          <a:p>
            <a:pPr lvl="1"/>
            <a:r>
              <a:rPr lang="en-US" dirty="0" smtClean="0"/>
              <a:t>Form a seal around the mouth and pinch the nose. Use a pocket mask if you are trained in its proper use. Breathe two slow breaths into the person’s mouth—enough to make the chest rise and fall. Then, continue chest compressions.</a:t>
            </a:r>
          </a:p>
          <a:p>
            <a:pPr lvl="1"/>
            <a:r>
              <a:rPr lang="en-US" dirty="0" smtClean="0"/>
              <a:t>Once you begin CPR, continue until EMS personnel arrive. </a:t>
            </a:r>
          </a:p>
        </p:txBody>
      </p:sp>
      <p:sp>
        <p:nvSpPr>
          <p:cNvPr id="41988" name="Slide Number Placeholder 1"/>
          <p:cNvSpPr>
            <a:spLocks noGrp="1"/>
          </p:cNvSpPr>
          <p:nvPr>
            <p:ph type="sldNum" sz="quarter" idx="5"/>
          </p:nvPr>
        </p:nvSpPr>
        <p:spPr>
          <a:noFill/>
          <a:ln>
            <a:miter lim="800000"/>
            <a:headEnd/>
            <a:tailEnd/>
          </a:ln>
        </p:spPr>
        <p:txBody>
          <a:bodyPr/>
          <a:lstStyle/>
          <a:p>
            <a:fld id="{90F8F9BF-8D5D-43D3-9E21-04DEF7532908}" type="slidenum">
              <a:rPr lang="en-US" smtClean="0"/>
              <a:pPr/>
              <a:t>17</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txBox="1"/>
          <p:nvPr/>
        </p:nvSpPr>
        <p:spPr>
          <a:xfrm>
            <a:off x="3886200" y="8686800"/>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Font typeface="Arial"/>
              <a:buNone/>
            </a:pPr>
            <a:r>
              <a:rPr lang="en-US" sz="1200" b="0" i="0" u="none" strike="noStrike" cap="none"/>
              <a:t>*</a:t>
            </a:r>
          </a:p>
        </p:txBody>
      </p:sp>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 name="Shape 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4778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600200"/>
            <a:ext cx="4038600" cy="4525963"/>
          </a:xfrm>
        </p:spPr>
        <p:txBody>
          <a:bodyPr/>
          <a:lstStyle/>
          <a:p>
            <a:pPr lvl="0"/>
            <a:endParaRPr lang="en-US" noProof="0" smtClean="0"/>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ftr" sz="quarter" idx="11"/>
          </p:nvPr>
        </p:nvSpPr>
        <p:spPr>
          <a:ln/>
        </p:spPr>
        <p:txBody>
          <a:bodyPr/>
          <a:lstStyle>
            <a:lvl1pPr>
              <a:defRPr/>
            </a:lvl1pPr>
          </a:lstStyle>
          <a:p>
            <a:pPr>
              <a:defRPr/>
            </a:pPr>
            <a:endParaRPr lang="en-US"/>
          </a:p>
        </p:txBody>
      </p:sp>
      <p:sp>
        <p:nvSpPr>
          <p:cNvPr id="7" name="Rectangle 4"/>
          <p:cNvSpPr>
            <a:spLocks noGrp="1" noChangeArrowheads="1"/>
          </p:cNvSpPr>
          <p:nvPr>
            <p:ph type="sldNum" sz="quarter" idx="12"/>
          </p:nvPr>
        </p:nvSpPr>
        <p:spPr>
          <a:ln/>
        </p:spPr>
        <p:txBody>
          <a:bodyPr/>
          <a:lstStyle>
            <a:lvl1pPr>
              <a:defRPr/>
            </a:lvl1pPr>
          </a:lstStyle>
          <a:p>
            <a:pPr>
              <a:defRPr/>
            </a:pPr>
            <a:fld id="{E4359C8F-1D8B-4D8A-94AB-B870006FDF72}"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4778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3"/>
          <p:cNvSpPr>
            <a:spLocks noGrp="1" noChangeArrowheads="1"/>
          </p:cNvSpPr>
          <p:nvPr>
            <p:ph type="ftr" sz="quarter" idx="11"/>
          </p:nvPr>
        </p:nvSpPr>
        <p:spPr>
          <a:ln/>
        </p:spPr>
        <p:txBody>
          <a:bodyPr/>
          <a:lstStyle>
            <a:lvl1pPr>
              <a:defRPr/>
            </a:lvl1pPr>
          </a:lstStyle>
          <a:p>
            <a:pPr>
              <a:defRPr/>
            </a:pPr>
            <a:endParaRPr lang="en-US"/>
          </a:p>
        </p:txBody>
      </p:sp>
      <p:sp>
        <p:nvSpPr>
          <p:cNvPr id="9" name="Rectangle 4"/>
          <p:cNvSpPr>
            <a:spLocks noGrp="1" noChangeArrowheads="1"/>
          </p:cNvSpPr>
          <p:nvPr>
            <p:ph type="sldNum" sz="quarter" idx="12"/>
          </p:nvPr>
        </p:nvSpPr>
        <p:spPr>
          <a:ln/>
        </p:spPr>
        <p:txBody>
          <a:bodyPr/>
          <a:lstStyle>
            <a:lvl1pPr>
              <a:defRPr/>
            </a:lvl1pPr>
          </a:lstStyle>
          <a:p>
            <a:pPr>
              <a:defRPr/>
            </a:pPr>
            <a:fld id="{713B27A6-20EE-4D59-B697-5CF4E3FAF84D}"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E66795-7C98-4D36-B5CA-3F3820559227}" type="datetimeFigureOut">
              <a:rPr lang="en-US" smtClean="0"/>
              <a:pPr/>
              <a:t>16/01/2016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B32A16-0294-48FE-AE36-09B5124206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66795-7C98-4D36-B5CA-3F3820559227}" type="datetimeFigureOut">
              <a:rPr lang="en-US" smtClean="0"/>
              <a:pPr/>
              <a:t>16/01/2016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32A16-0294-48FE-AE36-09B51242066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jpe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12" descr="bandaid in cross form shadow 2665257"/>
          <p:cNvPicPr>
            <a:picLocks noChangeAspect="1" noChangeArrowheads="1"/>
          </p:cNvPicPr>
          <p:nvPr/>
        </p:nvPicPr>
        <p:blipFill>
          <a:blip r:embed="rId3"/>
          <a:srcRect/>
          <a:stretch>
            <a:fillRect/>
          </a:stretch>
        </p:blipFill>
        <p:spPr bwMode="auto">
          <a:xfrm>
            <a:off x="609600" y="304800"/>
            <a:ext cx="8382000" cy="5791200"/>
          </a:xfrm>
          <a:prstGeom prst="rect">
            <a:avLst/>
          </a:prstGeom>
          <a:noFill/>
          <a:ln w="9525">
            <a:noFill/>
            <a:miter lim="800000"/>
            <a:headEnd/>
            <a:tailEnd/>
          </a:ln>
        </p:spPr>
      </p:pic>
      <p:sp>
        <p:nvSpPr>
          <p:cNvPr id="7170" name="Rectangle 2"/>
          <p:cNvSpPr>
            <a:spLocks noGrp="1" noChangeArrowheads="1"/>
          </p:cNvSpPr>
          <p:nvPr>
            <p:ph type="ctrTitle"/>
          </p:nvPr>
        </p:nvSpPr>
        <p:spPr>
          <a:xfrm>
            <a:off x="228600" y="304800"/>
            <a:ext cx="8382000" cy="5105400"/>
          </a:xfrm>
        </p:spPr>
        <p:txBody>
          <a:bodyPr>
            <a:noAutofit/>
          </a:bodyPr>
          <a:lstStyle/>
          <a:p>
            <a:pPr eaLnBrk="1" hangingPunct="1"/>
            <a:r>
              <a:rPr lang="en-US" sz="8800" b="1" dirty="0" smtClean="0"/>
              <a:t>Basic First Aid for </a:t>
            </a:r>
            <a:br>
              <a:rPr lang="en-US" sz="8800" b="1" dirty="0" smtClean="0"/>
            </a:br>
            <a:r>
              <a:rPr lang="en-US" sz="8800" b="1" dirty="0" smtClean="0"/>
              <a:t>Medical Emergencies</a:t>
            </a:r>
          </a:p>
        </p:txBody>
      </p:sp>
      <p:sp>
        <p:nvSpPr>
          <p:cNvPr id="4"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
        <p:nvSpPr>
          <p:cNvPr id="5" name="TextBox 4"/>
          <p:cNvSpPr txBox="1"/>
          <p:nvPr/>
        </p:nvSpPr>
        <p:spPr>
          <a:xfrm>
            <a:off x="0" y="5029200"/>
            <a:ext cx="9144000" cy="1754326"/>
          </a:xfrm>
          <a:prstGeom prst="rect">
            <a:avLst/>
          </a:prstGeom>
          <a:noFill/>
        </p:spPr>
        <p:txBody>
          <a:bodyPr wrap="square" rtlCol="0">
            <a:spAutoFit/>
          </a:bodyPr>
          <a:lstStyle/>
          <a:p>
            <a:r>
              <a:rPr lang="en-US" sz="5400" b="1" dirty="0" smtClean="0"/>
              <a:t>BY :-   </a:t>
            </a:r>
            <a:r>
              <a:rPr lang="en-US" sz="5400" b="1" i="1" dirty="0" smtClean="0">
                <a:solidFill>
                  <a:srgbClr val="FF0000"/>
                </a:solidFill>
              </a:rPr>
              <a:t>SAILESH MAHAPATRA,</a:t>
            </a:r>
          </a:p>
          <a:p>
            <a:r>
              <a:rPr lang="en-US" sz="5400" b="1" i="1" dirty="0" smtClean="0">
                <a:solidFill>
                  <a:srgbClr val="FF0000"/>
                </a:solidFill>
              </a:rPr>
              <a:t>              S.E.C.L., KORBA</a:t>
            </a:r>
            <a:endParaRPr lang="en-US" sz="5400" b="1" i="1" dirty="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AAILESH\Downloads\FRACTURES1.gif"/>
          <p:cNvPicPr>
            <a:picLocks noChangeAspect="1" noChangeArrowheads="1"/>
          </p:cNvPicPr>
          <p:nvPr/>
        </p:nvPicPr>
        <p:blipFill>
          <a:blip r:embed="rId2"/>
          <a:srcRect/>
          <a:stretch>
            <a:fillRect/>
          </a:stretch>
        </p:blipFill>
        <p:spPr bwMode="auto">
          <a:xfrm>
            <a:off x="457200" y="304800"/>
            <a:ext cx="8305800" cy="6096000"/>
          </a:xfrm>
          <a:prstGeom prst="rect">
            <a:avLst/>
          </a:prstGeom>
          <a:noFill/>
        </p:spPr>
      </p:pic>
      <p:sp>
        <p:nvSpPr>
          <p:cNvPr id="4"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0721" name="Picture 1" descr="SCAN002"/>
          <p:cNvPicPr>
            <a:picLocks noChangeAspect="1" noChangeArrowheads="1"/>
          </p:cNvPicPr>
          <p:nvPr/>
        </p:nvPicPr>
        <p:blipFill>
          <a:blip r:embed="rId2"/>
          <a:srcRect/>
          <a:stretch>
            <a:fillRect/>
          </a:stretch>
        </p:blipFill>
        <p:spPr bwMode="auto">
          <a:xfrm>
            <a:off x="0" y="0"/>
            <a:ext cx="8991600" cy="6858000"/>
          </a:xfrm>
          <a:prstGeom prst="rect">
            <a:avLst/>
          </a:prstGeom>
          <a:noFill/>
        </p:spPr>
      </p:pic>
      <p:sp>
        <p:nvSpPr>
          <p:cNvPr id="4"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09600" y="228600"/>
            <a:ext cx="8153400" cy="6415088"/>
          </a:xfrm>
        </p:spPr>
        <p:txBody>
          <a:bodyPr/>
          <a:lstStyle/>
          <a:p>
            <a:pPr eaLnBrk="1" hangingPunct="1"/>
            <a:endParaRPr lang="en-GB" dirty="0" smtClean="0"/>
          </a:p>
        </p:txBody>
      </p:sp>
      <p:pic>
        <p:nvPicPr>
          <p:cNvPr id="30723" name="Picture 2" descr="C:\Users\toshiba\Pictures\thumbnailCA07JKKB.jpg"/>
          <p:cNvPicPr>
            <a:picLocks noChangeAspect="1" noChangeArrowheads="1"/>
          </p:cNvPicPr>
          <p:nvPr/>
        </p:nvPicPr>
        <p:blipFill>
          <a:blip r:embed="rId2"/>
          <a:srcRect/>
          <a:stretch>
            <a:fillRect/>
          </a:stretch>
        </p:blipFill>
        <p:spPr bwMode="auto">
          <a:xfrm>
            <a:off x="1357313" y="1071563"/>
            <a:ext cx="7072312" cy="4857750"/>
          </a:xfrm>
          <a:prstGeom prst="rect">
            <a:avLst/>
          </a:prstGeom>
          <a:noFill/>
          <a:ln w="9525">
            <a:noFill/>
            <a:miter lim="800000"/>
            <a:headEnd/>
            <a:tailEnd/>
          </a:ln>
        </p:spPr>
      </p:pic>
      <p:sp>
        <p:nvSpPr>
          <p:cNvPr id="4"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ransition>
    <p:zoom dir="in"/>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09600" y="228600"/>
            <a:ext cx="8153400" cy="6343650"/>
          </a:xfrm>
        </p:spPr>
        <p:txBody>
          <a:bodyPr/>
          <a:lstStyle/>
          <a:p>
            <a:pPr eaLnBrk="1" hangingPunct="1"/>
            <a:endParaRPr lang="en-GB" smtClean="0"/>
          </a:p>
        </p:txBody>
      </p:sp>
      <p:pic>
        <p:nvPicPr>
          <p:cNvPr id="32771" name="Picture 2" descr="c:\Users\toshiba\Documents\first aid 2\fracture_files\fracture2.jpg"/>
          <p:cNvPicPr>
            <a:picLocks noChangeAspect="1" noChangeArrowheads="1"/>
          </p:cNvPicPr>
          <p:nvPr/>
        </p:nvPicPr>
        <p:blipFill>
          <a:blip r:embed="rId2"/>
          <a:srcRect/>
          <a:stretch>
            <a:fillRect/>
          </a:stretch>
        </p:blipFill>
        <p:spPr bwMode="auto">
          <a:xfrm>
            <a:off x="1357313" y="1643063"/>
            <a:ext cx="7000875" cy="4572000"/>
          </a:xfrm>
          <a:prstGeom prst="rect">
            <a:avLst/>
          </a:prstGeom>
          <a:noFill/>
          <a:ln w="9525">
            <a:noFill/>
            <a:miter lim="800000"/>
            <a:headEnd/>
            <a:tailEnd/>
          </a:ln>
        </p:spPr>
      </p:pic>
      <p:sp>
        <p:nvSpPr>
          <p:cNvPr id="4"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608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6081" name="Picture 1" descr="SCAN002"/>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571500" y="214313"/>
            <a:ext cx="8153400" cy="6343650"/>
          </a:xfrm>
        </p:spPr>
        <p:txBody>
          <a:bodyPr/>
          <a:lstStyle/>
          <a:p>
            <a:pPr eaLnBrk="1" hangingPunct="1"/>
            <a:endParaRPr lang="en-GB" dirty="0" smtClean="0"/>
          </a:p>
        </p:txBody>
      </p:sp>
      <p:graphicFrame>
        <p:nvGraphicFramePr>
          <p:cNvPr id="1026" name="Object 2"/>
          <p:cNvGraphicFramePr>
            <a:graphicFrameLocks noChangeAspect="1"/>
          </p:cNvGraphicFramePr>
          <p:nvPr/>
        </p:nvGraphicFramePr>
        <p:xfrm>
          <a:off x="4572000" y="714375"/>
          <a:ext cx="4141788" cy="3143250"/>
        </p:xfrm>
        <a:graphic>
          <a:graphicData uri="http://schemas.openxmlformats.org/presentationml/2006/ole">
            <p:oleObj spid="_x0000_s32770" name="Clip" r:id="rId3" imgW="3129840" imgH="2229480" progId="">
              <p:embed/>
            </p:oleObj>
          </a:graphicData>
        </a:graphic>
      </p:graphicFrame>
      <p:pic>
        <p:nvPicPr>
          <p:cNvPr id="1028" name="Picture 2" descr="C:\Users\toshiba\Documents\procedure final\w.jpg"/>
          <p:cNvPicPr>
            <a:picLocks noChangeAspect="1" noChangeArrowheads="1"/>
          </p:cNvPicPr>
          <p:nvPr/>
        </p:nvPicPr>
        <p:blipFill>
          <a:blip r:embed="rId4"/>
          <a:srcRect/>
          <a:stretch>
            <a:fillRect/>
          </a:stretch>
        </p:blipFill>
        <p:spPr bwMode="auto">
          <a:xfrm>
            <a:off x="4857750" y="3929063"/>
            <a:ext cx="3214688" cy="2643187"/>
          </a:xfrm>
          <a:prstGeom prst="rect">
            <a:avLst/>
          </a:prstGeom>
          <a:noFill/>
          <a:ln w="9525">
            <a:noFill/>
            <a:miter lim="800000"/>
            <a:headEnd/>
            <a:tailEnd/>
          </a:ln>
        </p:spPr>
      </p:pic>
      <p:pic>
        <p:nvPicPr>
          <p:cNvPr id="1029" name="Picture 5" descr="cpr_step_3"/>
          <p:cNvPicPr>
            <a:picLocks noGrp="1" noChangeAspect="1" noChangeArrowheads="1"/>
          </p:cNvPicPr>
          <p:nvPr>
            <p:ph type="body" idx="4294967295"/>
          </p:nvPr>
        </p:nvPicPr>
        <p:blipFill>
          <a:blip r:embed="rId5"/>
          <a:srcRect/>
          <a:stretch>
            <a:fillRect/>
          </a:stretch>
        </p:blipFill>
        <p:spPr>
          <a:xfrm>
            <a:off x="500063" y="714375"/>
            <a:ext cx="4071937" cy="4889500"/>
          </a:xfrm>
          <a:solidFill>
            <a:schemeClr val="accent1"/>
          </a:solidFill>
        </p:spPr>
      </p:pic>
      <p:sp>
        <p:nvSpPr>
          <p:cNvPr id="7"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800" y="304800"/>
            <a:ext cx="7772400" cy="16764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2"/>
              </a:buClr>
              <a:buSzPct val="25000"/>
              <a:buFont typeface="Arial"/>
              <a:buNone/>
            </a:pPr>
            <a:r>
              <a:rPr lang="en-US" sz="3200" b="1" dirty="0" smtClean="0">
                <a:solidFill>
                  <a:srgbClr val="FF0000"/>
                </a:solidFill>
              </a:rPr>
              <a:t>C</a:t>
            </a:r>
            <a:r>
              <a:rPr lang="en-US" sz="3200" b="1" i="0" u="none" strike="noStrike" cap="none" dirty="0" smtClean="0">
                <a:solidFill>
                  <a:schemeClr val="dk2"/>
                </a:solidFill>
                <a:latin typeface="Arial"/>
                <a:ea typeface="Arial"/>
                <a:cs typeface="Arial"/>
                <a:sym typeface="Arial"/>
              </a:rPr>
              <a:t>ardio </a:t>
            </a:r>
            <a:r>
              <a:rPr lang="en-US" sz="3200" b="1" i="0" u="none" strike="noStrike" cap="none" dirty="0" smtClean="0">
                <a:solidFill>
                  <a:srgbClr val="FF0000"/>
                </a:solidFill>
                <a:latin typeface="Arial"/>
                <a:ea typeface="Arial"/>
                <a:cs typeface="Arial"/>
                <a:sym typeface="Arial"/>
              </a:rPr>
              <a:t>P</a:t>
            </a:r>
            <a:r>
              <a:rPr lang="en-US" sz="3200" b="1" i="0" u="none" strike="noStrike" cap="none" dirty="0" smtClean="0">
                <a:solidFill>
                  <a:schemeClr val="dk2"/>
                </a:solidFill>
                <a:latin typeface="Arial"/>
                <a:ea typeface="Arial"/>
                <a:cs typeface="Arial"/>
                <a:sym typeface="Arial"/>
              </a:rPr>
              <a:t>ulmonary </a:t>
            </a:r>
            <a:r>
              <a:rPr lang="en-US" sz="3200" b="1" dirty="0">
                <a:solidFill>
                  <a:srgbClr val="FF0000"/>
                </a:solidFill>
              </a:rPr>
              <a:t>R</a:t>
            </a:r>
            <a:r>
              <a:rPr lang="en-US" sz="3200" b="1" i="0" u="none" strike="noStrike" cap="none" dirty="0">
                <a:solidFill>
                  <a:schemeClr val="dk2"/>
                </a:solidFill>
                <a:latin typeface="Arial"/>
                <a:ea typeface="Arial"/>
                <a:cs typeface="Arial"/>
                <a:sym typeface="Arial"/>
              </a:rPr>
              <a:t>esuscitation (</a:t>
            </a:r>
            <a:r>
              <a:rPr lang="en-US" sz="3200" b="1" i="0" u="none" strike="noStrike" cap="none" dirty="0">
                <a:solidFill>
                  <a:srgbClr val="FF0000"/>
                </a:solidFill>
                <a:latin typeface="Arial"/>
                <a:ea typeface="Arial"/>
                <a:cs typeface="Arial"/>
                <a:sym typeface="Arial"/>
              </a:rPr>
              <a:t>CPR</a:t>
            </a:r>
            <a:r>
              <a:rPr lang="en-US" sz="3200" b="1" i="0" u="none" strike="noStrike" cap="none" dirty="0">
                <a:solidFill>
                  <a:schemeClr val="dk2"/>
                </a:solidFill>
                <a:latin typeface="Arial"/>
                <a:ea typeface="Arial"/>
                <a:cs typeface="Arial"/>
                <a:sym typeface="Arial"/>
              </a:rPr>
              <a:t>)</a:t>
            </a:r>
          </a:p>
        </p:txBody>
      </p:sp>
      <p:pic>
        <p:nvPicPr>
          <p:cNvPr id="62" name="Shape 62"/>
          <p:cNvPicPr preferRelativeResize="0"/>
          <p:nvPr/>
        </p:nvPicPr>
        <p:blipFill>
          <a:blip r:embed="rId3">
            <a:alphaModFix/>
          </a:blip>
          <a:stretch>
            <a:fillRect/>
          </a:stretch>
        </p:blipFill>
        <p:spPr>
          <a:xfrm>
            <a:off x="1219200" y="1905000"/>
            <a:ext cx="6096000" cy="4114800"/>
          </a:xfrm>
          <a:prstGeom prst="rect">
            <a:avLst/>
          </a:prstGeom>
          <a:noFill/>
          <a:ln>
            <a:noFill/>
          </a:ln>
        </p:spPr>
      </p:pic>
      <p:sp>
        <p:nvSpPr>
          <p:cNvPr id="6"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
        <p:nvSpPr>
          <p:cNvPr id="7" name="Subtitle 6"/>
          <p:cNvSpPr>
            <a:spLocks noGrp="1"/>
          </p:cNvSpPr>
          <p:nvPr>
            <p:ph type="subTitle" idx="1"/>
          </p:nvPr>
        </p:nvSpPr>
        <p:spPr/>
        <p:txBody>
          <a:bodyPr/>
          <a:lstStyle/>
          <a:p>
            <a:endParaRPr lang="en-US"/>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No Breathing</a:t>
            </a:r>
          </a:p>
        </p:txBody>
      </p:sp>
      <p:pic>
        <p:nvPicPr>
          <p:cNvPr id="683014" name="Picture 6" descr="cpr pump chest silo"/>
          <p:cNvPicPr>
            <a:picLocks noChangeAspect="1" noChangeArrowheads="1"/>
          </p:cNvPicPr>
          <p:nvPr/>
        </p:nvPicPr>
        <p:blipFill>
          <a:blip r:embed="rId3"/>
          <a:srcRect/>
          <a:stretch>
            <a:fillRect/>
          </a:stretch>
        </p:blipFill>
        <p:spPr bwMode="auto">
          <a:xfrm>
            <a:off x="0" y="1066800"/>
            <a:ext cx="4059237" cy="5073650"/>
          </a:xfrm>
          <a:prstGeom prst="rect">
            <a:avLst/>
          </a:prstGeom>
          <a:noFill/>
          <a:ln w="9525">
            <a:noFill/>
            <a:miter lim="800000"/>
            <a:headEnd/>
            <a:tailEnd/>
          </a:ln>
        </p:spPr>
      </p:pic>
      <p:sp>
        <p:nvSpPr>
          <p:cNvPr id="683015" name="Rectangle 7"/>
          <p:cNvSpPr>
            <a:spLocks noGrp="1" noChangeArrowheads="1"/>
          </p:cNvSpPr>
          <p:nvPr>
            <p:ph type="body" sz="half" idx="1"/>
          </p:nvPr>
        </p:nvSpPr>
        <p:spPr>
          <a:xfrm>
            <a:off x="2795588" y="1479550"/>
            <a:ext cx="5691187" cy="2581275"/>
          </a:xfrm>
        </p:spPr>
        <p:txBody>
          <a:bodyPr>
            <a:normAutofit lnSpcReduction="10000"/>
          </a:bodyPr>
          <a:lstStyle/>
          <a:p>
            <a:pPr marL="0" indent="0" eaLnBrk="1" hangingPunct="1">
              <a:spcBef>
                <a:spcPct val="23000"/>
              </a:spcBef>
            </a:pPr>
            <a:r>
              <a:rPr lang="en-US" sz="2400" smtClean="0"/>
              <a:t>Administer CPR:</a:t>
            </a:r>
          </a:p>
          <a:p>
            <a:pPr lvl="1" eaLnBrk="1" hangingPunct="1">
              <a:spcBef>
                <a:spcPct val="23000"/>
              </a:spcBef>
            </a:pPr>
            <a:r>
              <a:rPr lang="en-US" sz="2400" smtClean="0"/>
              <a:t>Lay the person on his or her back</a:t>
            </a:r>
          </a:p>
          <a:p>
            <a:pPr lvl="1" eaLnBrk="1" hangingPunct="1">
              <a:spcBef>
                <a:spcPct val="23000"/>
              </a:spcBef>
            </a:pPr>
            <a:r>
              <a:rPr lang="en-US" sz="2400" smtClean="0"/>
              <a:t>Give chest compressions</a:t>
            </a:r>
          </a:p>
          <a:p>
            <a:pPr lvl="1" eaLnBrk="1" hangingPunct="1">
              <a:spcBef>
                <a:spcPct val="23000"/>
              </a:spcBef>
            </a:pPr>
            <a:r>
              <a:rPr lang="en-US" sz="2400" smtClean="0"/>
              <a:t>Tilt head slightly</a:t>
            </a:r>
          </a:p>
          <a:p>
            <a:pPr lvl="1" eaLnBrk="1" hangingPunct="1">
              <a:spcBef>
                <a:spcPct val="23000"/>
              </a:spcBef>
            </a:pPr>
            <a:r>
              <a:rPr lang="en-US" sz="2400" smtClean="0"/>
              <a:t>Breathe into the person’s mouth</a:t>
            </a:r>
          </a:p>
          <a:p>
            <a:pPr lvl="1" eaLnBrk="1" hangingPunct="1">
              <a:spcBef>
                <a:spcPct val="23000"/>
              </a:spcBef>
            </a:pPr>
            <a:r>
              <a:rPr lang="en-US" sz="2400" smtClean="0"/>
              <a:t>Continue until EMS personnel arrive</a:t>
            </a:r>
          </a:p>
        </p:txBody>
      </p:sp>
      <p:sp>
        <p:nvSpPr>
          <p:cNvPr id="683016" name="Rectangle 8"/>
          <p:cNvSpPr>
            <a:spLocks noChangeArrowheads="1"/>
          </p:cNvSpPr>
          <p:nvPr/>
        </p:nvSpPr>
        <p:spPr bwMode="auto">
          <a:xfrm>
            <a:off x="8775700" y="6507163"/>
            <a:ext cx="368300" cy="361950"/>
          </a:xfrm>
          <a:prstGeom prst="rect">
            <a:avLst/>
          </a:prstGeom>
          <a:gradFill rotWithShape="1">
            <a:gsLst>
              <a:gs pos="0">
                <a:schemeClr val="tx1">
                  <a:alpha val="22000"/>
                </a:schemeClr>
              </a:gs>
              <a:gs pos="100000">
                <a:schemeClr val="tx1">
                  <a:gamma/>
                  <a:tint val="84706"/>
                  <a:invGamma/>
                  <a:alpha val="94000"/>
                </a:schemeClr>
              </a:gs>
            </a:gsLst>
            <a:lin ang="0" scaled="1"/>
          </a:gra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pic>
        <p:nvPicPr>
          <p:cNvPr id="683012" name="Picture 4" descr="cpr pinch nose cropped"/>
          <p:cNvPicPr>
            <a:picLocks noChangeArrowheads="1"/>
          </p:cNvPicPr>
          <p:nvPr/>
        </p:nvPicPr>
        <p:blipFill>
          <a:blip r:embed="rId4"/>
          <a:srcRect/>
          <a:stretch>
            <a:fillRect/>
          </a:stretch>
        </p:blipFill>
        <p:spPr bwMode="auto">
          <a:xfrm>
            <a:off x="6340475" y="3886200"/>
            <a:ext cx="2803525" cy="2813050"/>
          </a:xfrm>
          <a:prstGeom prst="rect">
            <a:avLst/>
          </a:prstGeom>
          <a:noFill/>
          <a:ln w="9525">
            <a:solidFill>
              <a:schemeClr val="tx1"/>
            </a:solidFill>
            <a:miter lim="800000"/>
            <a:headEnd/>
            <a:tailEnd/>
          </a:ln>
        </p:spPr>
      </p:pic>
      <p:pic>
        <p:nvPicPr>
          <p:cNvPr id="683011" name="Picture 3" descr="cpr tilt head cropped"/>
          <p:cNvPicPr>
            <a:picLocks noChangeAspect="1" noChangeArrowheads="1"/>
          </p:cNvPicPr>
          <p:nvPr/>
        </p:nvPicPr>
        <p:blipFill>
          <a:blip r:embed="rId5"/>
          <a:srcRect/>
          <a:stretch>
            <a:fillRect/>
          </a:stretch>
        </p:blipFill>
        <p:spPr bwMode="auto">
          <a:xfrm>
            <a:off x="3429000" y="3886200"/>
            <a:ext cx="2809875" cy="2809875"/>
          </a:xfrm>
          <a:prstGeom prst="rect">
            <a:avLst/>
          </a:prstGeom>
          <a:noFill/>
          <a:ln w="9525">
            <a:solidFill>
              <a:schemeClr val="tx1"/>
            </a:solidFill>
            <a:miter lim="800000"/>
            <a:headEnd/>
            <a:tailEnd/>
          </a:ln>
        </p:spPr>
      </p:pic>
      <p:sp>
        <p:nvSpPr>
          <p:cNvPr id="9"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3015">
                                            <p:txEl>
                                              <p:pRg st="0" end="0"/>
                                            </p:txEl>
                                          </p:spTgt>
                                        </p:tgtEl>
                                        <p:attrNameLst>
                                          <p:attrName>style.visibility</p:attrName>
                                        </p:attrNameLst>
                                      </p:cBhvr>
                                      <p:to>
                                        <p:strVal val="visible"/>
                                      </p:to>
                                    </p:set>
                                    <p:animEffect transition="in" filter="fade">
                                      <p:cBhvr>
                                        <p:cTn id="7" dur="500"/>
                                        <p:tgtEl>
                                          <p:spTgt spid="6830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3015">
                                            <p:txEl>
                                              <p:pRg st="1" end="1"/>
                                            </p:txEl>
                                          </p:spTgt>
                                        </p:tgtEl>
                                        <p:attrNameLst>
                                          <p:attrName>style.visibility</p:attrName>
                                        </p:attrNameLst>
                                      </p:cBhvr>
                                      <p:to>
                                        <p:strVal val="visible"/>
                                      </p:to>
                                    </p:set>
                                    <p:animEffect transition="in" filter="fade">
                                      <p:cBhvr>
                                        <p:cTn id="10" dur="500"/>
                                        <p:tgtEl>
                                          <p:spTgt spid="6830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83015">
                                            <p:txEl>
                                              <p:pRg st="2" end="2"/>
                                            </p:txEl>
                                          </p:spTgt>
                                        </p:tgtEl>
                                        <p:attrNameLst>
                                          <p:attrName>style.visibility</p:attrName>
                                        </p:attrNameLst>
                                      </p:cBhvr>
                                      <p:to>
                                        <p:strVal val="visible"/>
                                      </p:to>
                                    </p:set>
                                    <p:animEffect transition="in" filter="fade">
                                      <p:cBhvr>
                                        <p:cTn id="15" dur="500"/>
                                        <p:tgtEl>
                                          <p:spTgt spid="683015">
                                            <p:txEl>
                                              <p:pRg st="2" end="2"/>
                                            </p:txEl>
                                          </p:spTgt>
                                        </p:tgtEl>
                                      </p:cBhvr>
                                    </p:animEffect>
                                  </p:childTnLst>
                                </p:cTn>
                              </p:par>
                            </p:childTnLst>
                          </p:cTn>
                        </p:par>
                        <p:par>
                          <p:cTn id="16" fill="hold" nodeType="afterGroup">
                            <p:stCondLst>
                              <p:cond delay="500"/>
                            </p:stCondLst>
                            <p:childTnLst>
                              <p:par>
                                <p:cTn id="17" presetID="2" presetClass="entr" presetSubtype="8" fill="hold" nodeType="afterEffect">
                                  <p:stCondLst>
                                    <p:cond delay="0"/>
                                  </p:stCondLst>
                                  <p:childTnLst>
                                    <p:set>
                                      <p:cBhvr>
                                        <p:cTn id="18" dur="1" fill="hold">
                                          <p:stCondLst>
                                            <p:cond delay="0"/>
                                          </p:stCondLst>
                                        </p:cTn>
                                        <p:tgtEl>
                                          <p:spTgt spid="683014"/>
                                        </p:tgtEl>
                                        <p:attrNameLst>
                                          <p:attrName>style.visibility</p:attrName>
                                        </p:attrNameLst>
                                      </p:cBhvr>
                                      <p:to>
                                        <p:strVal val="visible"/>
                                      </p:to>
                                    </p:set>
                                    <p:anim calcmode="lin" valueType="num">
                                      <p:cBhvr additive="base">
                                        <p:cTn id="19" dur="1000" fill="hold"/>
                                        <p:tgtEl>
                                          <p:spTgt spid="683014"/>
                                        </p:tgtEl>
                                        <p:attrNameLst>
                                          <p:attrName>ppt_x</p:attrName>
                                        </p:attrNameLst>
                                      </p:cBhvr>
                                      <p:tavLst>
                                        <p:tav tm="0">
                                          <p:val>
                                            <p:strVal val="0-#ppt_w/2"/>
                                          </p:val>
                                        </p:tav>
                                        <p:tav tm="100000">
                                          <p:val>
                                            <p:strVal val="#ppt_x"/>
                                          </p:val>
                                        </p:tav>
                                      </p:tavLst>
                                    </p:anim>
                                    <p:anim calcmode="lin" valueType="num">
                                      <p:cBhvr additive="base">
                                        <p:cTn id="20" dur="1000" fill="hold"/>
                                        <p:tgtEl>
                                          <p:spTgt spid="68301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83015">
                                            <p:txEl>
                                              <p:pRg st="3" end="3"/>
                                            </p:txEl>
                                          </p:spTgt>
                                        </p:tgtEl>
                                        <p:attrNameLst>
                                          <p:attrName>style.visibility</p:attrName>
                                        </p:attrNameLst>
                                      </p:cBhvr>
                                      <p:to>
                                        <p:strVal val="visible"/>
                                      </p:to>
                                    </p:set>
                                    <p:animEffect transition="in" filter="fade">
                                      <p:cBhvr>
                                        <p:cTn id="25" dur="500"/>
                                        <p:tgtEl>
                                          <p:spTgt spid="683015">
                                            <p:txEl>
                                              <p:pRg st="3" end="3"/>
                                            </p:txEl>
                                          </p:spTgt>
                                        </p:tgtEl>
                                      </p:cBhvr>
                                    </p:animEffect>
                                  </p:childTnLst>
                                </p:cTn>
                              </p:par>
                            </p:childTnLst>
                          </p:cTn>
                        </p:par>
                        <p:par>
                          <p:cTn id="26" fill="hold" nodeType="afterGroup">
                            <p:stCondLst>
                              <p:cond delay="500"/>
                            </p:stCondLst>
                            <p:childTnLst>
                              <p:par>
                                <p:cTn id="27" presetID="2" presetClass="entr" presetSubtype="2" fill="hold" nodeType="afterEffect">
                                  <p:stCondLst>
                                    <p:cond delay="0"/>
                                  </p:stCondLst>
                                  <p:childTnLst>
                                    <p:set>
                                      <p:cBhvr>
                                        <p:cTn id="28" dur="1" fill="hold">
                                          <p:stCondLst>
                                            <p:cond delay="0"/>
                                          </p:stCondLst>
                                        </p:cTn>
                                        <p:tgtEl>
                                          <p:spTgt spid="683011"/>
                                        </p:tgtEl>
                                        <p:attrNameLst>
                                          <p:attrName>style.visibility</p:attrName>
                                        </p:attrNameLst>
                                      </p:cBhvr>
                                      <p:to>
                                        <p:strVal val="visible"/>
                                      </p:to>
                                    </p:set>
                                    <p:anim calcmode="lin" valueType="num">
                                      <p:cBhvr additive="base">
                                        <p:cTn id="29" dur="1000" fill="hold"/>
                                        <p:tgtEl>
                                          <p:spTgt spid="683011"/>
                                        </p:tgtEl>
                                        <p:attrNameLst>
                                          <p:attrName>ppt_x</p:attrName>
                                        </p:attrNameLst>
                                      </p:cBhvr>
                                      <p:tavLst>
                                        <p:tav tm="0">
                                          <p:val>
                                            <p:strVal val="1+#ppt_w/2"/>
                                          </p:val>
                                        </p:tav>
                                        <p:tav tm="100000">
                                          <p:val>
                                            <p:strVal val="#ppt_x"/>
                                          </p:val>
                                        </p:tav>
                                      </p:tavLst>
                                    </p:anim>
                                    <p:anim calcmode="lin" valueType="num">
                                      <p:cBhvr additive="base">
                                        <p:cTn id="30" dur="1000" fill="hold"/>
                                        <p:tgtEl>
                                          <p:spTgt spid="683011"/>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83015">
                                            <p:txEl>
                                              <p:pRg st="4" end="4"/>
                                            </p:txEl>
                                          </p:spTgt>
                                        </p:tgtEl>
                                        <p:attrNameLst>
                                          <p:attrName>style.visibility</p:attrName>
                                        </p:attrNameLst>
                                      </p:cBhvr>
                                      <p:to>
                                        <p:strVal val="visible"/>
                                      </p:to>
                                    </p:set>
                                    <p:animEffect transition="in" filter="fade">
                                      <p:cBhvr>
                                        <p:cTn id="35" dur="500"/>
                                        <p:tgtEl>
                                          <p:spTgt spid="683015">
                                            <p:txEl>
                                              <p:pRg st="4" end="4"/>
                                            </p:txEl>
                                          </p:spTgt>
                                        </p:tgtEl>
                                      </p:cBhvr>
                                    </p:animEffect>
                                  </p:childTnLst>
                                </p:cTn>
                              </p:par>
                            </p:childTnLst>
                          </p:cTn>
                        </p:par>
                        <p:par>
                          <p:cTn id="36" fill="hold" nodeType="afterGroup">
                            <p:stCondLst>
                              <p:cond delay="500"/>
                            </p:stCondLst>
                            <p:childTnLst>
                              <p:par>
                                <p:cTn id="37" presetID="2" presetClass="entr" presetSubtype="4" fill="hold" nodeType="afterEffect">
                                  <p:stCondLst>
                                    <p:cond delay="0"/>
                                  </p:stCondLst>
                                  <p:childTnLst>
                                    <p:set>
                                      <p:cBhvr>
                                        <p:cTn id="38" dur="1" fill="hold">
                                          <p:stCondLst>
                                            <p:cond delay="0"/>
                                          </p:stCondLst>
                                        </p:cTn>
                                        <p:tgtEl>
                                          <p:spTgt spid="683012"/>
                                        </p:tgtEl>
                                        <p:attrNameLst>
                                          <p:attrName>style.visibility</p:attrName>
                                        </p:attrNameLst>
                                      </p:cBhvr>
                                      <p:to>
                                        <p:strVal val="visible"/>
                                      </p:to>
                                    </p:set>
                                    <p:anim calcmode="lin" valueType="num">
                                      <p:cBhvr additive="base">
                                        <p:cTn id="39" dur="1000" fill="hold"/>
                                        <p:tgtEl>
                                          <p:spTgt spid="683012"/>
                                        </p:tgtEl>
                                        <p:attrNameLst>
                                          <p:attrName>ppt_x</p:attrName>
                                        </p:attrNameLst>
                                      </p:cBhvr>
                                      <p:tavLst>
                                        <p:tav tm="0">
                                          <p:val>
                                            <p:strVal val="#ppt_x"/>
                                          </p:val>
                                        </p:tav>
                                        <p:tav tm="100000">
                                          <p:val>
                                            <p:strVal val="#ppt_x"/>
                                          </p:val>
                                        </p:tav>
                                      </p:tavLst>
                                    </p:anim>
                                    <p:anim calcmode="lin" valueType="num">
                                      <p:cBhvr additive="base">
                                        <p:cTn id="40" dur="1000" fill="hold"/>
                                        <p:tgtEl>
                                          <p:spTgt spid="683012"/>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83015">
                                            <p:txEl>
                                              <p:pRg st="5" end="5"/>
                                            </p:txEl>
                                          </p:spTgt>
                                        </p:tgtEl>
                                        <p:attrNameLst>
                                          <p:attrName>style.visibility</p:attrName>
                                        </p:attrNameLst>
                                      </p:cBhvr>
                                      <p:to>
                                        <p:strVal val="visible"/>
                                      </p:to>
                                    </p:set>
                                    <p:animEffect transition="in" filter="fade">
                                      <p:cBhvr>
                                        <p:cTn id="45" dur="500"/>
                                        <p:tgtEl>
                                          <p:spTgt spid="683015">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3016"/>
                                        </p:tgtEl>
                                        <p:attrNameLst>
                                          <p:attrName>style.visibility</p:attrName>
                                        </p:attrNameLst>
                                      </p:cBhvr>
                                      <p:to>
                                        <p:strVal val="visible"/>
                                      </p:to>
                                    </p:set>
                                    <p:animEffect transition="in" filter="fade">
                                      <p:cBhvr>
                                        <p:cTn id="48" dur="500"/>
                                        <p:tgtEl>
                                          <p:spTgt spid="683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5" grpId="0" build="p"/>
      <p:bldP spid="6830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5841" name="Picture 1" descr="SCAN002"/>
          <p:cNvPicPr>
            <a:picLocks noChangeAspect="1" noChangeArrowheads="1"/>
          </p:cNvPicPr>
          <p:nvPr/>
        </p:nvPicPr>
        <p:blipFill>
          <a:blip r:embed="rId2"/>
          <a:srcRect/>
          <a:stretch>
            <a:fillRect/>
          </a:stretch>
        </p:blipFill>
        <p:spPr bwMode="auto">
          <a:xfrm>
            <a:off x="0" y="0"/>
            <a:ext cx="8991600" cy="6858000"/>
          </a:xfrm>
          <a:prstGeom prst="rect">
            <a:avLst/>
          </a:prstGeom>
          <a:noFill/>
        </p:spPr>
      </p:pic>
      <p:sp>
        <p:nvSpPr>
          <p:cNvPr id="4"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799" y="7685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2"/>
              </a:buClr>
              <a:buSzPct val="25000"/>
              <a:buFont typeface="Arial"/>
              <a:buNone/>
            </a:pPr>
            <a:r>
              <a:rPr lang="en-US" sz="3200" b="1" i="0" u="none" strike="noStrike" cap="none">
                <a:solidFill>
                  <a:schemeClr val="dk2"/>
                </a:solidFill>
                <a:latin typeface="Arial"/>
                <a:ea typeface="Arial"/>
                <a:cs typeface="Arial"/>
                <a:sym typeface="Arial"/>
              </a:rPr>
              <a:t>First aid for burns</a:t>
            </a:r>
          </a:p>
        </p:txBody>
      </p:sp>
      <p:pic>
        <p:nvPicPr>
          <p:cNvPr id="61" name="Shape 61"/>
          <p:cNvPicPr preferRelativeResize="0"/>
          <p:nvPr/>
        </p:nvPicPr>
        <p:blipFill>
          <a:blip r:embed="rId3">
            <a:alphaModFix/>
          </a:blip>
          <a:stretch>
            <a:fillRect/>
          </a:stretch>
        </p:blipFill>
        <p:spPr>
          <a:xfrm>
            <a:off x="3628231" y="2516187"/>
            <a:ext cx="1887536" cy="1825625"/>
          </a:xfrm>
          <a:prstGeom prst="rect">
            <a:avLst/>
          </a:prstGeom>
          <a:noFill/>
          <a:ln>
            <a:noFill/>
          </a:ln>
        </p:spPr>
      </p:pic>
      <p:sp>
        <p:nvSpPr>
          <p:cNvPr id="6"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
        <p:nvSpPr>
          <p:cNvPr id="1464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SCAN002"/>
          <p:cNvPicPr>
            <a:picLocks noChangeAspect="1" noChangeArrowheads="1"/>
          </p:cNvPicPr>
          <p:nvPr/>
        </p:nvPicPr>
        <p:blipFill>
          <a:blip r:embed="rId2"/>
          <a:srcRect/>
          <a:stretch>
            <a:fillRect/>
          </a:stretch>
        </p:blipFill>
        <p:spPr bwMode="auto">
          <a:xfrm>
            <a:off x="0" y="0"/>
            <a:ext cx="9144000" cy="6858000"/>
          </a:xfrm>
          <a:prstGeom prst="rect">
            <a:avLst/>
          </a:prstGeom>
          <a:noFill/>
        </p:spPr>
      </p:pic>
      <p:pic>
        <p:nvPicPr>
          <p:cNvPr id="51202" name="Picture 2" descr="C:\Users\SAAILESH\Downloads\108 AMB.jpg"/>
          <p:cNvPicPr>
            <a:picLocks noChangeAspect="1" noChangeArrowheads="1"/>
          </p:cNvPicPr>
          <p:nvPr/>
        </p:nvPicPr>
        <p:blipFill>
          <a:blip r:embed="rId3"/>
          <a:srcRect/>
          <a:stretch>
            <a:fillRect/>
          </a:stretch>
        </p:blipFill>
        <p:spPr bwMode="auto">
          <a:xfrm>
            <a:off x="4800600" y="3962400"/>
            <a:ext cx="4343400" cy="2590800"/>
          </a:xfrm>
          <a:prstGeom prst="rect">
            <a:avLst/>
          </a:prstGeom>
          <a:noFill/>
        </p:spPr>
      </p:pic>
      <p:sp>
        <p:nvSpPr>
          <p:cNvPr id="1028"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1" name="Picture 1" descr="C:\Users\SAAILESH\Downloads\108.png"/>
          <p:cNvPicPr>
            <a:picLocks noChangeAspect="1" noChangeArrowheads="1"/>
          </p:cNvPicPr>
          <p:nvPr/>
        </p:nvPicPr>
        <p:blipFill>
          <a:blip r:embed="rId4"/>
          <a:srcRect/>
          <a:stretch>
            <a:fillRect/>
          </a:stretch>
        </p:blipFill>
        <p:spPr bwMode="auto">
          <a:xfrm>
            <a:off x="228600" y="3962400"/>
            <a:ext cx="3962400" cy="2590800"/>
          </a:xfrm>
          <a:prstGeom prst="rect">
            <a:avLst/>
          </a:prstGeom>
          <a:noFill/>
        </p:spPr>
      </p:pic>
      <p:sp>
        <p:nvSpPr>
          <p:cNvPr id="6"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6" descr="dr nurse bandage leg 200182278-001"/>
          <p:cNvPicPr>
            <a:picLocks noChangeArrowheads="1"/>
          </p:cNvPicPr>
          <p:nvPr/>
        </p:nvPicPr>
        <p:blipFill>
          <a:blip r:embed="rId3"/>
          <a:srcRect/>
          <a:stretch>
            <a:fillRect/>
          </a:stretch>
        </p:blipFill>
        <p:spPr bwMode="auto">
          <a:xfrm>
            <a:off x="0" y="431800"/>
            <a:ext cx="9144000" cy="6426200"/>
          </a:xfrm>
          <a:prstGeom prst="rect">
            <a:avLst/>
          </a:prstGeom>
          <a:noFill/>
          <a:ln w="9525">
            <a:noFill/>
            <a:miter lim="800000"/>
            <a:headEnd/>
            <a:tailEnd/>
          </a:ln>
        </p:spPr>
      </p:pic>
      <p:pic>
        <p:nvPicPr>
          <p:cNvPr id="674823" name="Picture 7" descr="second degree"/>
          <p:cNvPicPr>
            <a:picLocks noChangeAspect="1" noChangeArrowheads="1"/>
          </p:cNvPicPr>
          <p:nvPr/>
        </p:nvPicPr>
        <p:blipFill>
          <a:blip r:embed="rId4"/>
          <a:srcRect/>
          <a:stretch>
            <a:fillRect/>
          </a:stretch>
        </p:blipFill>
        <p:spPr bwMode="auto">
          <a:xfrm>
            <a:off x="0" y="3505200"/>
            <a:ext cx="3048001" cy="1000125"/>
          </a:xfrm>
          <a:prstGeom prst="rect">
            <a:avLst/>
          </a:prstGeom>
          <a:noFill/>
          <a:ln w="9525">
            <a:noFill/>
            <a:miter lim="800000"/>
            <a:headEnd/>
            <a:tailEnd/>
          </a:ln>
        </p:spPr>
      </p:pic>
      <p:pic>
        <p:nvPicPr>
          <p:cNvPr id="674824" name="Picture 8" descr="third degree"/>
          <p:cNvPicPr>
            <a:picLocks noChangeAspect="1" noChangeArrowheads="1"/>
          </p:cNvPicPr>
          <p:nvPr/>
        </p:nvPicPr>
        <p:blipFill>
          <a:blip r:embed="rId5"/>
          <a:srcRect/>
          <a:stretch>
            <a:fillRect/>
          </a:stretch>
        </p:blipFill>
        <p:spPr bwMode="auto">
          <a:xfrm>
            <a:off x="152400" y="5715000"/>
            <a:ext cx="2667000" cy="838200"/>
          </a:xfrm>
          <a:prstGeom prst="rect">
            <a:avLst/>
          </a:prstGeom>
          <a:noFill/>
          <a:ln w="9525">
            <a:noFill/>
            <a:miter lim="800000"/>
            <a:headEnd/>
            <a:tailEnd/>
          </a:ln>
        </p:spPr>
      </p:pic>
      <p:sp>
        <p:nvSpPr>
          <p:cNvPr id="24581" name="Rectangle 3"/>
          <p:cNvSpPr>
            <a:spLocks noGrp="1" noChangeArrowheads="1"/>
          </p:cNvSpPr>
          <p:nvPr>
            <p:ph type="title"/>
          </p:nvPr>
        </p:nvSpPr>
        <p:spPr/>
        <p:txBody>
          <a:bodyPr/>
          <a:lstStyle/>
          <a:p>
            <a:pPr eaLnBrk="1" hangingPunct="1"/>
            <a:r>
              <a:rPr lang="en-US" dirty="0" smtClean="0"/>
              <a:t>Burns</a:t>
            </a:r>
          </a:p>
        </p:txBody>
      </p:sp>
      <p:sp>
        <p:nvSpPr>
          <p:cNvPr id="674820" name="Rectangle 4"/>
          <p:cNvSpPr>
            <a:spLocks noGrp="1" noChangeArrowheads="1"/>
          </p:cNvSpPr>
          <p:nvPr>
            <p:ph type="body" idx="1"/>
          </p:nvPr>
        </p:nvSpPr>
        <p:spPr>
          <a:xfrm>
            <a:off x="2819400" y="2133600"/>
            <a:ext cx="6324600" cy="4495800"/>
          </a:xfrm>
        </p:spPr>
        <p:txBody>
          <a:bodyPr>
            <a:normAutofit fontScale="92500" lnSpcReduction="10000"/>
          </a:bodyPr>
          <a:lstStyle/>
          <a:p>
            <a:pPr marL="277813" indent="-277813" eaLnBrk="1" hangingPunct="1">
              <a:buFontTx/>
              <a:buChar char="•"/>
            </a:pPr>
            <a:r>
              <a:rPr lang="en-US" sz="2400" b="1" dirty="0" smtClean="0"/>
              <a:t>First-degree burns—Reddened, painful skin</a:t>
            </a:r>
          </a:p>
          <a:p>
            <a:pPr marL="277813" indent="-277813" eaLnBrk="1" hangingPunct="1">
              <a:buFontTx/>
              <a:buChar char="•"/>
            </a:pPr>
            <a:endParaRPr lang="en-US" sz="2400" b="1" dirty="0"/>
          </a:p>
          <a:p>
            <a:pPr marL="277813" indent="-277813" eaLnBrk="1" hangingPunct="1">
              <a:buFontTx/>
              <a:buChar char="•"/>
            </a:pPr>
            <a:endParaRPr lang="en-US" sz="2400" b="1" dirty="0" smtClean="0"/>
          </a:p>
          <a:p>
            <a:pPr marL="277813" indent="-277813" eaLnBrk="1" hangingPunct="1">
              <a:buFontTx/>
              <a:buChar char="•"/>
            </a:pPr>
            <a:endParaRPr lang="en-US" sz="2400" b="1" dirty="0" smtClean="0"/>
          </a:p>
          <a:p>
            <a:pPr marL="277813" indent="-277813" eaLnBrk="1" hangingPunct="1">
              <a:buFontTx/>
              <a:buChar char="•"/>
            </a:pPr>
            <a:endParaRPr lang="en-US" sz="2400" b="1" dirty="0" smtClean="0"/>
          </a:p>
          <a:p>
            <a:pPr marL="277813" indent="-277813" eaLnBrk="1" hangingPunct="1">
              <a:buFontTx/>
              <a:buChar char="•"/>
            </a:pPr>
            <a:r>
              <a:rPr lang="en-US" sz="2400" b="1" dirty="0" smtClean="0"/>
              <a:t>Second-degree burns—Blistering</a:t>
            </a:r>
          </a:p>
          <a:p>
            <a:pPr marL="277813" indent="-277813" eaLnBrk="1" hangingPunct="1">
              <a:buFontTx/>
              <a:buChar char="•"/>
            </a:pPr>
            <a:endParaRPr lang="en-US" sz="2400" b="1" dirty="0"/>
          </a:p>
          <a:p>
            <a:pPr marL="277813" indent="-277813" eaLnBrk="1" hangingPunct="1">
              <a:buFontTx/>
              <a:buChar char="•"/>
            </a:pPr>
            <a:endParaRPr lang="en-US" sz="2400" b="1" dirty="0" smtClean="0"/>
          </a:p>
          <a:p>
            <a:pPr marL="277813" indent="-277813" eaLnBrk="1" hangingPunct="1">
              <a:buFontTx/>
              <a:buChar char="•"/>
            </a:pPr>
            <a:endParaRPr lang="en-US" sz="2400" b="1" dirty="0" smtClean="0"/>
          </a:p>
          <a:p>
            <a:pPr marL="277813" indent="-277813" eaLnBrk="1" hangingPunct="1">
              <a:buFontTx/>
              <a:buChar char="•"/>
            </a:pPr>
            <a:endParaRPr lang="en-US" sz="2400" b="1" dirty="0" smtClean="0"/>
          </a:p>
          <a:p>
            <a:pPr marL="277813" indent="-277813" eaLnBrk="1" hangingPunct="1">
              <a:buFontTx/>
              <a:buChar char="•"/>
            </a:pPr>
            <a:r>
              <a:rPr lang="en-US" sz="2400" b="1" dirty="0" smtClean="0"/>
              <a:t>Third-degree burns—Charring, deep tissue damage</a:t>
            </a:r>
          </a:p>
        </p:txBody>
      </p:sp>
      <p:pic>
        <p:nvPicPr>
          <p:cNvPr id="674822" name="Picture 6" descr="first degree"/>
          <p:cNvPicPr>
            <a:picLocks noChangeAspect="1" noChangeArrowheads="1"/>
          </p:cNvPicPr>
          <p:nvPr/>
        </p:nvPicPr>
        <p:blipFill>
          <a:blip r:embed="rId6"/>
          <a:srcRect/>
          <a:stretch>
            <a:fillRect/>
          </a:stretch>
        </p:blipFill>
        <p:spPr bwMode="auto">
          <a:xfrm>
            <a:off x="152400" y="1981200"/>
            <a:ext cx="2819400" cy="762000"/>
          </a:xfrm>
          <a:prstGeom prst="rect">
            <a:avLst/>
          </a:prstGeom>
          <a:noFill/>
          <a:ln w="9525">
            <a:noFill/>
            <a:miter lim="800000"/>
            <a:headEnd/>
            <a:tailEnd/>
          </a:ln>
        </p:spPr>
      </p:pic>
      <p:sp>
        <p:nvSpPr>
          <p:cNvPr id="9"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4820">
                                            <p:txEl>
                                              <p:pRg st="0" end="0"/>
                                            </p:txEl>
                                          </p:spTgt>
                                        </p:tgtEl>
                                        <p:attrNameLst>
                                          <p:attrName>style.visibility</p:attrName>
                                        </p:attrNameLst>
                                      </p:cBhvr>
                                      <p:to>
                                        <p:strVal val="visible"/>
                                      </p:to>
                                    </p:set>
                                    <p:animEffect transition="in" filter="fade">
                                      <p:cBhvr>
                                        <p:cTn id="7" dur="500"/>
                                        <p:tgtEl>
                                          <p:spTgt spid="674820">
                                            <p:txEl>
                                              <p:pRg st="0" end="0"/>
                                            </p:txEl>
                                          </p:spTgt>
                                        </p:tgtEl>
                                      </p:cBhvr>
                                    </p:animEffect>
                                  </p:childTnLst>
                                </p:cTn>
                              </p:par>
                            </p:childTnLst>
                          </p:cTn>
                        </p:par>
                        <p:par>
                          <p:cTn id="8" fill="hold" nodeType="afterGroup">
                            <p:stCondLst>
                              <p:cond delay="500"/>
                            </p:stCondLst>
                            <p:childTnLst>
                              <p:par>
                                <p:cTn id="9" presetID="53" presetClass="entr" presetSubtype="0" fill="hold" nodeType="afterEffect">
                                  <p:stCondLst>
                                    <p:cond delay="0"/>
                                  </p:stCondLst>
                                  <p:childTnLst>
                                    <p:set>
                                      <p:cBhvr>
                                        <p:cTn id="10" dur="1" fill="hold">
                                          <p:stCondLst>
                                            <p:cond delay="0"/>
                                          </p:stCondLst>
                                        </p:cTn>
                                        <p:tgtEl>
                                          <p:spTgt spid="674822"/>
                                        </p:tgtEl>
                                        <p:attrNameLst>
                                          <p:attrName>style.visibility</p:attrName>
                                        </p:attrNameLst>
                                      </p:cBhvr>
                                      <p:to>
                                        <p:strVal val="visible"/>
                                      </p:to>
                                    </p:set>
                                    <p:anim calcmode="lin" valueType="num">
                                      <p:cBhvr>
                                        <p:cTn id="11" dur="1000" fill="hold"/>
                                        <p:tgtEl>
                                          <p:spTgt spid="674822"/>
                                        </p:tgtEl>
                                        <p:attrNameLst>
                                          <p:attrName>ppt_w</p:attrName>
                                        </p:attrNameLst>
                                      </p:cBhvr>
                                      <p:tavLst>
                                        <p:tav tm="0">
                                          <p:val>
                                            <p:fltVal val="0"/>
                                          </p:val>
                                        </p:tav>
                                        <p:tav tm="100000">
                                          <p:val>
                                            <p:strVal val="#ppt_w"/>
                                          </p:val>
                                        </p:tav>
                                      </p:tavLst>
                                    </p:anim>
                                    <p:anim calcmode="lin" valueType="num">
                                      <p:cBhvr>
                                        <p:cTn id="12" dur="1000" fill="hold"/>
                                        <p:tgtEl>
                                          <p:spTgt spid="674822"/>
                                        </p:tgtEl>
                                        <p:attrNameLst>
                                          <p:attrName>ppt_h</p:attrName>
                                        </p:attrNameLst>
                                      </p:cBhvr>
                                      <p:tavLst>
                                        <p:tav tm="0">
                                          <p:val>
                                            <p:fltVal val="0"/>
                                          </p:val>
                                        </p:tav>
                                        <p:tav tm="100000">
                                          <p:val>
                                            <p:strVal val="#ppt_h"/>
                                          </p:val>
                                        </p:tav>
                                      </p:tavLst>
                                    </p:anim>
                                    <p:animEffect transition="in" filter="fade">
                                      <p:cBhvr>
                                        <p:cTn id="13" dur="1000"/>
                                        <p:tgtEl>
                                          <p:spTgt spid="67482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74820">
                                            <p:txEl>
                                              <p:pRg st="5" end="5"/>
                                            </p:txEl>
                                          </p:spTgt>
                                        </p:tgtEl>
                                        <p:attrNameLst>
                                          <p:attrName>style.visibility</p:attrName>
                                        </p:attrNameLst>
                                      </p:cBhvr>
                                      <p:to>
                                        <p:strVal val="visible"/>
                                      </p:to>
                                    </p:set>
                                    <p:animEffect transition="in" filter="fade">
                                      <p:cBhvr>
                                        <p:cTn id="18" dur="500"/>
                                        <p:tgtEl>
                                          <p:spTgt spid="674820">
                                            <p:txEl>
                                              <p:pRg st="5" end="5"/>
                                            </p:txEl>
                                          </p:spTgt>
                                        </p:tgtEl>
                                      </p:cBhvr>
                                    </p:animEffect>
                                  </p:childTnLst>
                                </p:cTn>
                              </p:par>
                              <p:par>
                                <p:cTn id="19" presetID="1" presetClass="exit" presetSubtype="0" fill="hold" nodeType="withEffect">
                                  <p:stCondLst>
                                    <p:cond delay="0"/>
                                  </p:stCondLst>
                                  <p:childTnLst>
                                    <p:set>
                                      <p:cBhvr>
                                        <p:cTn id="20" dur="1" fill="hold">
                                          <p:stCondLst>
                                            <p:cond delay="0"/>
                                          </p:stCondLst>
                                        </p:cTn>
                                        <p:tgtEl>
                                          <p:spTgt spid="674822"/>
                                        </p:tgtEl>
                                        <p:attrNameLst>
                                          <p:attrName>style.visibility</p:attrName>
                                        </p:attrNameLst>
                                      </p:cBhvr>
                                      <p:to>
                                        <p:strVal val="hidden"/>
                                      </p:to>
                                    </p:set>
                                  </p:childTnLst>
                                </p:cTn>
                              </p:par>
                            </p:childTnLst>
                          </p:cTn>
                        </p:par>
                        <p:par>
                          <p:cTn id="21" fill="hold" nodeType="afterGroup">
                            <p:stCondLst>
                              <p:cond delay="500"/>
                            </p:stCondLst>
                            <p:childTnLst>
                              <p:par>
                                <p:cTn id="22" presetID="53" presetClass="entr" presetSubtype="0" fill="hold" nodeType="afterEffect">
                                  <p:stCondLst>
                                    <p:cond delay="0"/>
                                  </p:stCondLst>
                                  <p:childTnLst>
                                    <p:set>
                                      <p:cBhvr>
                                        <p:cTn id="23" dur="1" fill="hold">
                                          <p:stCondLst>
                                            <p:cond delay="0"/>
                                          </p:stCondLst>
                                        </p:cTn>
                                        <p:tgtEl>
                                          <p:spTgt spid="674823"/>
                                        </p:tgtEl>
                                        <p:attrNameLst>
                                          <p:attrName>style.visibility</p:attrName>
                                        </p:attrNameLst>
                                      </p:cBhvr>
                                      <p:to>
                                        <p:strVal val="visible"/>
                                      </p:to>
                                    </p:set>
                                    <p:anim calcmode="lin" valueType="num">
                                      <p:cBhvr>
                                        <p:cTn id="24" dur="1000" fill="hold"/>
                                        <p:tgtEl>
                                          <p:spTgt spid="674823"/>
                                        </p:tgtEl>
                                        <p:attrNameLst>
                                          <p:attrName>ppt_w</p:attrName>
                                        </p:attrNameLst>
                                      </p:cBhvr>
                                      <p:tavLst>
                                        <p:tav tm="0">
                                          <p:val>
                                            <p:fltVal val="0"/>
                                          </p:val>
                                        </p:tav>
                                        <p:tav tm="100000">
                                          <p:val>
                                            <p:strVal val="#ppt_w"/>
                                          </p:val>
                                        </p:tav>
                                      </p:tavLst>
                                    </p:anim>
                                    <p:anim calcmode="lin" valueType="num">
                                      <p:cBhvr>
                                        <p:cTn id="25" dur="1000" fill="hold"/>
                                        <p:tgtEl>
                                          <p:spTgt spid="674823"/>
                                        </p:tgtEl>
                                        <p:attrNameLst>
                                          <p:attrName>ppt_h</p:attrName>
                                        </p:attrNameLst>
                                      </p:cBhvr>
                                      <p:tavLst>
                                        <p:tav tm="0">
                                          <p:val>
                                            <p:fltVal val="0"/>
                                          </p:val>
                                        </p:tav>
                                        <p:tav tm="100000">
                                          <p:val>
                                            <p:strVal val="#ppt_h"/>
                                          </p:val>
                                        </p:tav>
                                      </p:tavLst>
                                    </p:anim>
                                    <p:animEffect transition="in" filter="fade">
                                      <p:cBhvr>
                                        <p:cTn id="26" dur="1000"/>
                                        <p:tgtEl>
                                          <p:spTgt spid="67482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74820">
                                            <p:txEl>
                                              <p:pRg st="10" end="10"/>
                                            </p:txEl>
                                          </p:spTgt>
                                        </p:tgtEl>
                                        <p:attrNameLst>
                                          <p:attrName>style.visibility</p:attrName>
                                        </p:attrNameLst>
                                      </p:cBhvr>
                                      <p:to>
                                        <p:strVal val="visible"/>
                                      </p:to>
                                    </p:set>
                                    <p:animEffect transition="in" filter="fade">
                                      <p:cBhvr>
                                        <p:cTn id="31" dur="500"/>
                                        <p:tgtEl>
                                          <p:spTgt spid="674820">
                                            <p:txEl>
                                              <p:pRg st="10" end="10"/>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674823"/>
                                        </p:tgtEl>
                                        <p:attrNameLst>
                                          <p:attrName>style.visibility</p:attrName>
                                        </p:attrNameLst>
                                      </p:cBhvr>
                                      <p:to>
                                        <p:strVal val="hidden"/>
                                      </p:to>
                                    </p:set>
                                  </p:childTnLst>
                                </p:cTn>
                              </p:par>
                            </p:childTnLst>
                          </p:cTn>
                        </p:par>
                        <p:par>
                          <p:cTn id="34" fill="hold" nodeType="afterGroup">
                            <p:stCondLst>
                              <p:cond delay="500"/>
                            </p:stCondLst>
                            <p:childTnLst>
                              <p:par>
                                <p:cTn id="35" presetID="53" presetClass="entr" presetSubtype="0" fill="hold" nodeType="afterEffect">
                                  <p:stCondLst>
                                    <p:cond delay="0"/>
                                  </p:stCondLst>
                                  <p:childTnLst>
                                    <p:set>
                                      <p:cBhvr>
                                        <p:cTn id="36" dur="1" fill="hold">
                                          <p:stCondLst>
                                            <p:cond delay="0"/>
                                          </p:stCondLst>
                                        </p:cTn>
                                        <p:tgtEl>
                                          <p:spTgt spid="674824"/>
                                        </p:tgtEl>
                                        <p:attrNameLst>
                                          <p:attrName>style.visibility</p:attrName>
                                        </p:attrNameLst>
                                      </p:cBhvr>
                                      <p:to>
                                        <p:strVal val="visible"/>
                                      </p:to>
                                    </p:set>
                                    <p:anim calcmode="lin" valueType="num">
                                      <p:cBhvr>
                                        <p:cTn id="37" dur="1000" fill="hold"/>
                                        <p:tgtEl>
                                          <p:spTgt spid="674824"/>
                                        </p:tgtEl>
                                        <p:attrNameLst>
                                          <p:attrName>ppt_w</p:attrName>
                                        </p:attrNameLst>
                                      </p:cBhvr>
                                      <p:tavLst>
                                        <p:tav tm="0">
                                          <p:val>
                                            <p:fltVal val="0"/>
                                          </p:val>
                                        </p:tav>
                                        <p:tav tm="100000">
                                          <p:val>
                                            <p:strVal val="#ppt_w"/>
                                          </p:val>
                                        </p:tav>
                                      </p:tavLst>
                                    </p:anim>
                                    <p:anim calcmode="lin" valueType="num">
                                      <p:cBhvr>
                                        <p:cTn id="38" dur="1000" fill="hold"/>
                                        <p:tgtEl>
                                          <p:spTgt spid="674824"/>
                                        </p:tgtEl>
                                        <p:attrNameLst>
                                          <p:attrName>ppt_h</p:attrName>
                                        </p:attrNameLst>
                                      </p:cBhvr>
                                      <p:tavLst>
                                        <p:tav tm="0">
                                          <p:val>
                                            <p:fltVal val="0"/>
                                          </p:val>
                                        </p:tav>
                                        <p:tav tm="100000">
                                          <p:val>
                                            <p:strVal val="#ppt_h"/>
                                          </p:val>
                                        </p:tav>
                                      </p:tavLst>
                                    </p:anim>
                                    <p:animEffect transition="in" filter="fade">
                                      <p:cBhvr>
                                        <p:cTn id="39" dur="1000"/>
                                        <p:tgtEl>
                                          <p:spTgt spid="674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0963" name="Picture 3" descr="SCAN002"/>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title"/>
          </p:nvPr>
        </p:nvSpPr>
        <p:spPr>
          <a:xfrm>
            <a:off x="457200" y="417513"/>
            <a:ext cx="8229600" cy="1143000"/>
          </a:xfrm>
        </p:spPr>
        <p:txBody>
          <a:bodyPr/>
          <a:lstStyle/>
          <a:p>
            <a:r>
              <a:rPr lang="en-US" smtClean="0"/>
              <a:t>Choking</a:t>
            </a:r>
          </a:p>
        </p:txBody>
      </p:sp>
      <p:sp>
        <p:nvSpPr>
          <p:cNvPr id="518153" name="Rectangle 9"/>
          <p:cNvSpPr>
            <a:spLocks noGrp="1" noChangeArrowheads="1"/>
          </p:cNvSpPr>
          <p:nvPr>
            <p:ph type="body" sz="half" idx="1"/>
          </p:nvPr>
        </p:nvSpPr>
        <p:spPr/>
        <p:txBody>
          <a:bodyPr/>
          <a:lstStyle/>
          <a:p>
            <a:pPr lvl="1"/>
            <a:r>
              <a:rPr lang="en-US" sz="2400" smtClean="0"/>
              <a:t>Ask a person to speak </a:t>
            </a:r>
            <a:br>
              <a:rPr lang="en-US" sz="2400" smtClean="0"/>
            </a:br>
            <a:r>
              <a:rPr lang="en-US" sz="2400" smtClean="0"/>
              <a:t>or cough</a:t>
            </a:r>
          </a:p>
          <a:p>
            <a:pPr lvl="1"/>
            <a:r>
              <a:rPr lang="en-US" sz="2400" smtClean="0"/>
              <a:t>Deliver 5 back blows</a:t>
            </a:r>
          </a:p>
          <a:p>
            <a:pPr lvl="1"/>
            <a:r>
              <a:rPr lang="en-US" sz="2400" smtClean="0"/>
              <a:t>Perform abdominal thrusts</a:t>
            </a:r>
          </a:p>
          <a:p>
            <a:pPr lvl="1"/>
            <a:r>
              <a:rPr lang="en-US" sz="2400" smtClean="0"/>
              <a:t>Repeat sequence of back blows and abdominal thrusts</a:t>
            </a:r>
          </a:p>
          <a:p>
            <a:pPr marL="0" indent="0"/>
            <a:endParaRPr lang="en-US" smtClean="0"/>
          </a:p>
        </p:txBody>
      </p:sp>
      <p:pic>
        <p:nvPicPr>
          <p:cNvPr id="18436" name="Picture 18" descr="heimlich maneuver silo"/>
          <p:cNvPicPr>
            <a:picLocks noChangeAspect="1" noChangeArrowheads="1"/>
          </p:cNvPicPr>
          <p:nvPr/>
        </p:nvPicPr>
        <p:blipFill>
          <a:blip r:embed="rId3"/>
          <a:srcRect/>
          <a:stretch>
            <a:fillRect/>
          </a:stretch>
        </p:blipFill>
        <p:spPr bwMode="auto">
          <a:xfrm>
            <a:off x="4689475" y="0"/>
            <a:ext cx="4572000" cy="6856413"/>
          </a:xfrm>
          <a:prstGeom prst="rect">
            <a:avLst/>
          </a:prstGeom>
          <a:noFill/>
          <a:ln w="9525">
            <a:noFill/>
            <a:miter lim="800000"/>
            <a:headEnd/>
            <a:tailEnd/>
          </a:ln>
        </p:spPr>
      </p:pic>
      <p:sp>
        <p:nvSpPr>
          <p:cNvPr id="5" name="Shape 60"/>
          <p:cNvSpPr txBox="1"/>
          <p:nvPr/>
        </p:nvSpPr>
        <p:spPr>
          <a:xfrm>
            <a:off x="0" y="6400800"/>
            <a:ext cx="9144000" cy="4571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8153">
                                            <p:txEl>
                                              <p:pRg st="0" end="0"/>
                                            </p:txEl>
                                          </p:spTgt>
                                        </p:tgtEl>
                                        <p:attrNameLst>
                                          <p:attrName>style.visibility</p:attrName>
                                        </p:attrNameLst>
                                      </p:cBhvr>
                                      <p:to>
                                        <p:strVal val="visible"/>
                                      </p:to>
                                    </p:set>
                                    <p:animEffect transition="in" filter="fade">
                                      <p:cBhvr>
                                        <p:cTn id="7" dur="500"/>
                                        <p:tgtEl>
                                          <p:spTgt spid="51815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8153">
                                            <p:txEl>
                                              <p:pRg st="1" end="1"/>
                                            </p:txEl>
                                          </p:spTgt>
                                        </p:tgtEl>
                                        <p:attrNameLst>
                                          <p:attrName>style.visibility</p:attrName>
                                        </p:attrNameLst>
                                      </p:cBhvr>
                                      <p:to>
                                        <p:strVal val="visible"/>
                                      </p:to>
                                    </p:set>
                                    <p:animEffect transition="in" filter="fade">
                                      <p:cBhvr>
                                        <p:cTn id="12" dur="500"/>
                                        <p:tgtEl>
                                          <p:spTgt spid="51815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8153">
                                            <p:txEl>
                                              <p:pRg st="2" end="2"/>
                                            </p:txEl>
                                          </p:spTgt>
                                        </p:tgtEl>
                                        <p:attrNameLst>
                                          <p:attrName>style.visibility</p:attrName>
                                        </p:attrNameLst>
                                      </p:cBhvr>
                                      <p:to>
                                        <p:strVal val="visible"/>
                                      </p:to>
                                    </p:set>
                                    <p:animEffect transition="in" filter="fade">
                                      <p:cBhvr>
                                        <p:cTn id="17" dur="500"/>
                                        <p:tgtEl>
                                          <p:spTgt spid="51815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8153">
                                            <p:txEl>
                                              <p:pRg st="3" end="3"/>
                                            </p:txEl>
                                          </p:spTgt>
                                        </p:tgtEl>
                                        <p:attrNameLst>
                                          <p:attrName>style.visibility</p:attrName>
                                        </p:attrNameLst>
                                      </p:cBhvr>
                                      <p:to>
                                        <p:strVal val="visible"/>
                                      </p:to>
                                    </p:set>
                                    <p:animEffect transition="in" filter="fade">
                                      <p:cBhvr>
                                        <p:cTn id="22" dur="500"/>
                                        <p:tgtEl>
                                          <p:spTgt spid="5181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5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3" descr="Help Emergency background fade copy"/>
          <p:cNvPicPr>
            <a:picLocks noChangeAspect="1" noChangeArrowheads="1"/>
          </p:cNvPicPr>
          <p:nvPr/>
        </p:nvPicPr>
        <p:blipFill>
          <a:blip r:embed="rId3"/>
          <a:srcRect/>
          <a:stretch>
            <a:fillRect/>
          </a:stretch>
        </p:blipFill>
        <p:spPr bwMode="auto">
          <a:xfrm>
            <a:off x="14288" y="0"/>
            <a:ext cx="9144000" cy="6872288"/>
          </a:xfrm>
          <a:prstGeom prst="rect">
            <a:avLst/>
          </a:prstGeom>
          <a:noFill/>
          <a:ln w="9525">
            <a:noFill/>
            <a:miter lim="800000"/>
            <a:headEnd/>
            <a:tailEnd/>
          </a:ln>
        </p:spPr>
      </p:pic>
      <p:pic>
        <p:nvPicPr>
          <p:cNvPr id="498709" name="Picture 21" descr="heart attack cropped"/>
          <p:cNvPicPr>
            <a:picLocks noChangeAspect="1" noChangeArrowheads="1"/>
          </p:cNvPicPr>
          <p:nvPr/>
        </p:nvPicPr>
        <p:blipFill>
          <a:blip r:embed="rId4"/>
          <a:srcRect t="1956" b="2567"/>
          <a:stretch>
            <a:fillRect/>
          </a:stretch>
        </p:blipFill>
        <p:spPr bwMode="auto">
          <a:xfrm>
            <a:off x="5089525" y="1784350"/>
            <a:ext cx="3013075" cy="3565525"/>
          </a:xfrm>
          <a:prstGeom prst="rect">
            <a:avLst/>
          </a:prstGeom>
          <a:noFill/>
          <a:ln w="76200">
            <a:solidFill>
              <a:schemeClr val="bg1"/>
            </a:solidFill>
            <a:miter lim="800000"/>
            <a:headEnd/>
            <a:tailEnd/>
          </a:ln>
        </p:spPr>
      </p:pic>
      <p:pic>
        <p:nvPicPr>
          <p:cNvPr id="498713" name="Picture 25" descr="bleeding cut hand crop"/>
          <p:cNvPicPr>
            <a:picLocks noChangeAspect="1" noChangeArrowheads="1"/>
          </p:cNvPicPr>
          <p:nvPr/>
        </p:nvPicPr>
        <p:blipFill>
          <a:blip r:embed="rId5"/>
          <a:srcRect/>
          <a:stretch>
            <a:fillRect/>
          </a:stretch>
        </p:blipFill>
        <p:spPr bwMode="auto">
          <a:xfrm>
            <a:off x="4665663" y="1936750"/>
            <a:ext cx="3590925" cy="3014663"/>
          </a:xfrm>
          <a:prstGeom prst="rect">
            <a:avLst/>
          </a:prstGeom>
          <a:noFill/>
          <a:ln w="76200">
            <a:solidFill>
              <a:schemeClr val="bg1"/>
            </a:solidFill>
            <a:miter lim="800000"/>
            <a:headEnd/>
            <a:tailEnd/>
          </a:ln>
        </p:spPr>
      </p:pic>
      <p:pic>
        <p:nvPicPr>
          <p:cNvPr id="498715" name="Picture 27" descr="man choke gag pizza lo 76748011"/>
          <p:cNvPicPr>
            <a:picLocks noChangeAspect="1" noChangeArrowheads="1"/>
          </p:cNvPicPr>
          <p:nvPr/>
        </p:nvPicPr>
        <p:blipFill>
          <a:blip r:embed="rId6"/>
          <a:srcRect/>
          <a:stretch>
            <a:fillRect/>
          </a:stretch>
        </p:blipFill>
        <p:spPr bwMode="auto">
          <a:xfrm>
            <a:off x="4951413" y="1860550"/>
            <a:ext cx="3079750" cy="3400425"/>
          </a:xfrm>
          <a:prstGeom prst="rect">
            <a:avLst/>
          </a:prstGeom>
          <a:noFill/>
          <a:ln w="76200">
            <a:solidFill>
              <a:schemeClr val="bg1"/>
            </a:solidFill>
            <a:miter lim="800000"/>
            <a:headEnd/>
            <a:tailEnd/>
          </a:ln>
        </p:spPr>
      </p:pic>
      <p:sp>
        <p:nvSpPr>
          <p:cNvPr id="10246" name="Rectangle 2"/>
          <p:cNvSpPr>
            <a:spLocks noGrp="1" noChangeArrowheads="1"/>
          </p:cNvSpPr>
          <p:nvPr>
            <p:ph type="title"/>
          </p:nvPr>
        </p:nvSpPr>
        <p:spPr>
          <a:xfrm>
            <a:off x="457200" y="560388"/>
            <a:ext cx="8229600" cy="1143000"/>
          </a:xfrm>
        </p:spPr>
        <p:txBody>
          <a:bodyPr/>
          <a:lstStyle/>
          <a:p>
            <a:pPr eaLnBrk="1" hangingPunct="1"/>
            <a:r>
              <a:rPr lang="en-US" smtClean="0"/>
              <a:t>Help! Emergency!</a:t>
            </a:r>
          </a:p>
        </p:txBody>
      </p:sp>
      <p:sp>
        <p:nvSpPr>
          <p:cNvPr id="498699" name="Rectangle 11"/>
          <p:cNvSpPr>
            <a:spLocks noGrp="1" noChangeArrowheads="1"/>
          </p:cNvSpPr>
          <p:nvPr>
            <p:ph type="body" idx="1"/>
          </p:nvPr>
        </p:nvSpPr>
        <p:spPr>
          <a:xfrm>
            <a:off x="812800" y="2589213"/>
            <a:ext cx="3543300" cy="1690687"/>
          </a:xfrm>
        </p:spPr>
        <p:txBody>
          <a:bodyPr/>
          <a:lstStyle/>
          <a:p>
            <a:pPr marL="0" indent="0" algn="ctr" eaLnBrk="1" hangingPunct="1">
              <a:spcBef>
                <a:spcPct val="40000"/>
              </a:spcBef>
            </a:pPr>
            <a:r>
              <a:rPr lang="en-US" b="1" smtClean="0">
                <a:solidFill>
                  <a:srgbClr val="800000"/>
                </a:solidFill>
                <a:latin typeface="Tahoma" pitchFamily="34" charset="0"/>
              </a:rPr>
              <a:t>Minutes could </a:t>
            </a:r>
            <a:br>
              <a:rPr lang="en-US" b="1" smtClean="0">
                <a:solidFill>
                  <a:srgbClr val="800000"/>
                </a:solidFill>
                <a:latin typeface="Tahoma" pitchFamily="34" charset="0"/>
              </a:rPr>
            </a:br>
            <a:r>
              <a:rPr lang="en-US" b="1" smtClean="0">
                <a:solidFill>
                  <a:srgbClr val="800000"/>
                </a:solidFill>
                <a:latin typeface="Tahoma" pitchFamily="34" charset="0"/>
              </a:rPr>
              <a:t>make a difference</a:t>
            </a:r>
          </a:p>
          <a:p>
            <a:pPr marL="0" indent="0" algn="ctr" eaLnBrk="1" hangingPunct="1">
              <a:spcBef>
                <a:spcPct val="40000"/>
              </a:spcBef>
            </a:pPr>
            <a:endParaRPr lang="en-US" b="1" smtClean="0">
              <a:solidFill>
                <a:srgbClr val="800000"/>
              </a:solidFill>
              <a:latin typeface="Tahoma" pitchFamily="34" charset="0"/>
            </a:endParaRPr>
          </a:p>
        </p:txBody>
      </p:sp>
      <p:sp>
        <p:nvSpPr>
          <p:cNvPr id="9" name="Shape 60"/>
          <p:cNvSpPr txBox="1"/>
          <p:nvPr/>
        </p:nvSpPr>
        <p:spPr>
          <a:xfrm>
            <a:off x="0" y="6400800"/>
            <a:ext cx="9144000" cy="4571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98713"/>
                                        </p:tgtEl>
                                        <p:attrNameLst>
                                          <p:attrName>style.visibility</p:attrName>
                                        </p:attrNameLst>
                                      </p:cBhvr>
                                      <p:to>
                                        <p:strVal val="visible"/>
                                      </p:to>
                                    </p:set>
                                    <p:animEffect transition="in" filter="fade">
                                      <p:cBhvr>
                                        <p:cTn id="7" dur="500"/>
                                        <p:tgtEl>
                                          <p:spTgt spid="4987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98715"/>
                                        </p:tgtEl>
                                        <p:attrNameLst>
                                          <p:attrName>style.visibility</p:attrName>
                                        </p:attrNameLst>
                                      </p:cBhvr>
                                      <p:to>
                                        <p:strVal val="visible"/>
                                      </p:to>
                                    </p:set>
                                    <p:animEffect transition="in" filter="fade">
                                      <p:cBhvr>
                                        <p:cTn id="12" dur="500"/>
                                        <p:tgtEl>
                                          <p:spTgt spid="498715"/>
                                        </p:tgtEl>
                                      </p:cBhvr>
                                    </p:animEffect>
                                  </p:childTnLst>
                                </p:cTn>
                              </p:par>
                              <p:par>
                                <p:cTn id="13" presetID="1" presetClass="exit" presetSubtype="0" fill="hold" nodeType="withEffect">
                                  <p:stCondLst>
                                    <p:cond delay="0"/>
                                  </p:stCondLst>
                                  <p:childTnLst>
                                    <p:set>
                                      <p:cBhvr>
                                        <p:cTn id="14" dur="1" fill="hold">
                                          <p:stCondLst>
                                            <p:cond delay="0"/>
                                          </p:stCondLst>
                                        </p:cTn>
                                        <p:tgtEl>
                                          <p:spTgt spid="498713"/>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498709"/>
                                        </p:tgtEl>
                                        <p:attrNameLst>
                                          <p:attrName>style.visibility</p:attrName>
                                        </p:attrNameLst>
                                      </p:cBhvr>
                                      <p:to>
                                        <p:strVal val="visible"/>
                                      </p:to>
                                    </p:set>
                                    <p:animEffect transition="in" filter="fade">
                                      <p:cBhvr>
                                        <p:cTn id="19" dur="500"/>
                                        <p:tgtEl>
                                          <p:spTgt spid="498709"/>
                                        </p:tgtEl>
                                      </p:cBhvr>
                                    </p:animEffect>
                                  </p:childTnLst>
                                </p:cTn>
                              </p:par>
                              <p:par>
                                <p:cTn id="20" presetID="1" presetClass="exit" presetSubtype="0" fill="hold" nodeType="withEffect">
                                  <p:stCondLst>
                                    <p:cond delay="0"/>
                                  </p:stCondLst>
                                  <p:childTnLst>
                                    <p:set>
                                      <p:cBhvr>
                                        <p:cTn id="21" dur="1" fill="hold">
                                          <p:stCondLst>
                                            <p:cond delay="0"/>
                                          </p:stCondLst>
                                        </p:cTn>
                                        <p:tgtEl>
                                          <p:spTgt spid="498715"/>
                                        </p:tgtEl>
                                        <p:attrNameLst>
                                          <p:attrName>style.visibility</p:attrName>
                                        </p:attrNameLst>
                                      </p:cBhvr>
                                      <p:to>
                                        <p:strVal val="hidden"/>
                                      </p:to>
                                    </p:set>
                                  </p:childTnLst>
                                </p:cTn>
                              </p:par>
                            </p:childTnLst>
                          </p:cTn>
                        </p:par>
                        <p:par>
                          <p:cTn id="22" fill="hold" nodeType="afterGroup">
                            <p:stCondLst>
                              <p:cond delay="500"/>
                            </p:stCondLst>
                            <p:childTnLst>
                              <p:par>
                                <p:cTn id="23" presetID="53" presetClass="entr" presetSubtype="0" fill="hold" grpId="0" nodeType="afterEffect">
                                  <p:stCondLst>
                                    <p:cond delay="0"/>
                                  </p:stCondLst>
                                  <p:childTnLst>
                                    <p:set>
                                      <p:cBhvr>
                                        <p:cTn id="24" dur="1" fill="hold">
                                          <p:stCondLst>
                                            <p:cond delay="0"/>
                                          </p:stCondLst>
                                        </p:cTn>
                                        <p:tgtEl>
                                          <p:spTgt spid="498699">
                                            <p:txEl>
                                              <p:pRg st="0" end="0"/>
                                            </p:txEl>
                                          </p:spTgt>
                                        </p:tgtEl>
                                        <p:attrNameLst>
                                          <p:attrName>style.visibility</p:attrName>
                                        </p:attrNameLst>
                                      </p:cBhvr>
                                      <p:to>
                                        <p:strVal val="visible"/>
                                      </p:to>
                                    </p:set>
                                    <p:anim calcmode="lin" valueType="num">
                                      <p:cBhvr>
                                        <p:cTn id="25" dur="1000" fill="hold"/>
                                        <p:tgtEl>
                                          <p:spTgt spid="498699">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498699">
                                            <p:txEl>
                                              <p:pRg st="0" end="0"/>
                                            </p:txEl>
                                          </p:spTgt>
                                        </p:tgtEl>
                                        <p:attrNameLst>
                                          <p:attrName>ppt_h</p:attrName>
                                        </p:attrNameLst>
                                      </p:cBhvr>
                                      <p:tavLst>
                                        <p:tav tm="0">
                                          <p:val>
                                            <p:fltVal val="0"/>
                                          </p:val>
                                        </p:tav>
                                        <p:tav tm="100000">
                                          <p:val>
                                            <p:strVal val="#ppt_h"/>
                                          </p:val>
                                        </p:tav>
                                      </p:tavLst>
                                    </p:anim>
                                    <p:animEffect transition="in" filter="fade">
                                      <p:cBhvr>
                                        <p:cTn id="27" dur="1000"/>
                                        <p:tgtEl>
                                          <p:spTgt spid="4986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1" descr="electrical shock danger sign background"/>
          <p:cNvPicPr>
            <a:picLocks noChangeAspect="1" noChangeArrowheads="1"/>
          </p:cNvPicPr>
          <p:nvPr/>
        </p:nvPicPr>
        <p:blipFill>
          <a:blip r:embed="rId3"/>
          <a:srcRect b="2071"/>
          <a:stretch>
            <a:fillRect/>
          </a:stretch>
        </p:blipFill>
        <p:spPr bwMode="auto">
          <a:xfrm>
            <a:off x="0" y="461963"/>
            <a:ext cx="9144000" cy="6381750"/>
          </a:xfrm>
          <a:prstGeom prst="rect">
            <a:avLst/>
          </a:prstGeom>
          <a:noFill/>
          <a:ln w="9525">
            <a:noFill/>
            <a:miter lim="800000"/>
            <a:headEnd/>
            <a:tailEnd/>
          </a:ln>
        </p:spPr>
      </p:pic>
      <p:pic>
        <p:nvPicPr>
          <p:cNvPr id="645136" name="Picture 16" descr="off switch silo"/>
          <p:cNvPicPr>
            <a:picLocks noChangeArrowheads="1"/>
          </p:cNvPicPr>
          <p:nvPr/>
        </p:nvPicPr>
        <p:blipFill>
          <a:blip r:embed="rId4"/>
          <a:srcRect/>
          <a:stretch>
            <a:fillRect/>
          </a:stretch>
        </p:blipFill>
        <p:spPr bwMode="auto">
          <a:xfrm>
            <a:off x="3582988" y="1620838"/>
            <a:ext cx="5013325" cy="4441825"/>
          </a:xfrm>
          <a:prstGeom prst="rect">
            <a:avLst/>
          </a:prstGeom>
          <a:noFill/>
          <a:ln w="9525">
            <a:noFill/>
            <a:miter lim="800000"/>
            <a:headEnd/>
            <a:tailEnd/>
          </a:ln>
        </p:spPr>
      </p:pic>
      <p:pic>
        <p:nvPicPr>
          <p:cNvPr id="645137" name="Picture 17" descr="911 cell phone silo"/>
          <p:cNvPicPr>
            <a:picLocks noChangeArrowheads="1"/>
          </p:cNvPicPr>
          <p:nvPr/>
        </p:nvPicPr>
        <p:blipFill>
          <a:blip r:embed="rId5"/>
          <a:srcRect/>
          <a:stretch>
            <a:fillRect/>
          </a:stretch>
        </p:blipFill>
        <p:spPr bwMode="auto">
          <a:xfrm>
            <a:off x="3586163" y="1638300"/>
            <a:ext cx="5024437" cy="4433888"/>
          </a:xfrm>
          <a:prstGeom prst="rect">
            <a:avLst/>
          </a:prstGeom>
          <a:noFill/>
          <a:ln w="9525">
            <a:noFill/>
            <a:miter lim="800000"/>
            <a:headEnd/>
            <a:tailEnd/>
          </a:ln>
        </p:spPr>
      </p:pic>
      <p:pic>
        <p:nvPicPr>
          <p:cNvPr id="645138" name="Picture 18" descr="cpr check breathing silo"/>
          <p:cNvPicPr>
            <a:picLocks noChangeArrowheads="1"/>
          </p:cNvPicPr>
          <p:nvPr/>
        </p:nvPicPr>
        <p:blipFill>
          <a:blip r:embed="rId6"/>
          <a:srcRect/>
          <a:stretch>
            <a:fillRect/>
          </a:stretch>
        </p:blipFill>
        <p:spPr bwMode="auto">
          <a:xfrm>
            <a:off x="3563938" y="1604963"/>
            <a:ext cx="5053012" cy="4462462"/>
          </a:xfrm>
          <a:prstGeom prst="rect">
            <a:avLst/>
          </a:prstGeom>
          <a:noFill/>
          <a:ln w="9525">
            <a:noFill/>
            <a:miter lim="800000"/>
            <a:headEnd/>
            <a:tailEnd/>
          </a:ln>
        </p:spPr>
      </p:pic>
      <p:pic>
        <p:nvPicPr>
          <p:cNvPr id="645146" name="Picture 26" descr="rubber mat gloves broom_remove person"/>
          <p:cNvPicPr>
            <a:picLocks noChangeAspect="1" noChangeArrowheads="1"/>
          </p:cNvPicPr>
          <p:nvPr/>
        </p:nvPicPr>
        <p:blipFill>
          <a:blip r:embed="rId7">
            <a:lum bright="6000"/>
          </a:blip>
          <a:srcRect/>
          <a:stretch>
            <a:fillRect/>
          </a:stretch>
        </p:blipFill>
        <p:spPr bwMode="auto">
          <a:xfrm>
            <a:off x="-133350" y="0"/>
            <a:ext cx="9369425" cy="7054850"/>
          </a:xfrm>
          <a:prstGeom prst="rect">
            <a:avLst/>
          </a:prstGeom>
          <a:noFill/>
          <a:ln w="9525">
            <a:noFill/>
            <a:miter lim="800000"/>
            <a:headEnd/>
            <a:tailEnd/>
          </a:ln>
        </p:spPr>
      </p:pic>
      <p:pic>
        <p:nvPicPr>
          <p:cNvPr id="645134" name="Picture 14" descr="don't touch silo"/>
          <p:cNvPicPr>
            <a:picLocks noChangeArrowheads="1"/>
          </p:cNvPicPr>
          <p:nvPr/>
        </p:nvPicPr>
        <p:blipFill>
          <a:blip r:embed="rId8"/>
          <a:srcRect/>
          <a:stretch>
            <a:fillRect/>
          </a:stretch>
        </p:blipFill>
        <p:spPr bwMode="auto">
          <a:xfrm>
            <a:off x="3544888" y="1644650"/>
            <a:ext cx="5091112" cy="4414838"/>
          </a:xfrm>
          <a:prstGeom prst="rect">
            <a:avLst/>
          </a:prstGeom>
          <a:noFill/>
          <a:ln w="9525">
            <a:noFill/>
            <a:miter lim="800000"/>
            <a:headEnd/>
            <a:tailEnd/>
          </a:ln>
        </p:spPr>
      </p:pic>
      <p:sp>
        <p:nvSpPr>
          <p:cNvPr id="20488" name="Rectangle 2"/>
          <p:cNvSpPr>
            <a:spLocks noGrp="1" noChangeArrowheads="1"/>
          </p:cNvSpPr>
          <p:nvPr>
            <p:ph type="title" sz="quarter"/>
          </p:nvPr>
        </p:nvSpPr>
        <p:spPr>
          <a:xfrm>
            <a:off x="457200" y="449263"/>
            <a:ext cx="8229600" cy="1143000"/>
          </a:xfrm>
        </p:spPr>
        <p:txBody>
          <a:bodyPr/>
          <a:lstStyle/>
          <a:p>
            <a:pPr eaLnBrk="1" hangingPunct="1"/>
            <a:r>
              <a:rPr lang="en-US" dirty="0" smtClean="0"/>
              <a:t>Electrical Shock</a:t>
            </a:r>
          </a:p>
        </p:txBody>
      </p:sp>
      <p:sp>
        <p:nvSpPr>
          <p:cNvPr id="645123" name="Rectangle 3"/>
          <p:cNvSpPr>
            <a:spLocks noGrp="1" noChangeArrowheads="1"/>
          </p:cNvSpPr>
          <p:nvPr>
            <p:ph type="body" sz="half" idx="4294967295"/>
          </p:nvPr>
        </p:nvSpPr>
        <p:spPr>
          <a:xfrm>
            <a:off x="1254125" y="1697038"/>
            <a:ext cx="5199063" cy="4191000"/>
          </a:xfrm>
        </p:spPr>
        <p:txBody>
          <a:bodyPr/>
          <a:lstStyle/>
          <a:p>
            <a:pPr marL="0" indent="0" eaLnBrk="1" hangingPunct="1">
              <a:spcBef>
                <a:spcPct val="35000"/>
              </a:spcBef>
              <a:buFont typeface="Times" pitchFamily="18" charset="0"/>
              <a:buNone/>
            </a:pPr>
            <a:r>
              <a:rPr lang="en-US" sz="2400" dirty="0" smtClean="0"/>
              <a:t>Don’t touch!</a:t>
            </a:r>
          </a:p>
          <a:p>
            <a:pPr marL="0" indent="0" eaLnBrk="1" hangingPunct="1">
              <a:spcBef>
                <a:spcPct val="35000"/>
              </a:spcBef>
              <a:buFont typeface="Times" pitchFamily="18" charset="0"/>
              <a:buNone/>
            </a:pPr>
            <a:r>
              <a:rPr lang="en-US" sz="2400" dirty="0" smtClean="0"/>
              <a:t>Turn power off</a:t>
            </a:r>
          </a:p>
          <a:p>
            <a:pPr marL="0" indent="0" eaLnBrk="1" hangingPunct="1">
              <a:spcBef>
                <a:spcPct val="35000"/>
              </a:spcBef>
              <a:buFont typeface="Times" pitchFamily="18" charset="0"/>
              <a:buNone/>
            </a:pPr>
            <a:r>
              <a:rPr lang="en-US" sz="2400" dirty="0" smtClean="0"/>
              <a:t>Call 108</a:t>
            </a:r>
          </a:p>
          <a:p>
            <a:pPr marL="0" indent="0" eaLnBrk="1" hangingPunct="1">
              <a:spcBef>
                <a:spcPct val="35000"/>
              </a:spcBef>
              <a:buFont typeface="Times" pitchFamily="18" charset="0"/>
              <a:buNone/>
            </a:pPr>
            <a:r>
              <a:rPr lang="en-US" sz="2400" dirty="0" smtClean="0"/>
              <a:t>Remove person </a:t>
            </a:r>
            <a:br>
              <a:rPr lang="en-US" sz="2400" dirty="0" smtClean="0"/>
            </a:br>
            <a:r>
              <a:rPr lang="en-US" sz="2400" dirty="0" smtClean="0"/>
              <a:t>from live wire</a:t>
            </a:r>
          </a:p>
          <a:p>
            <a:pPr marL="0" indent="0" eaLnBrk="1" hangingPunct="1">
              <a:spcBef>
                <a:spcPct val="35000"/>
              </a:spcBef>
              <a:buFont typeface="Times" pitchFamily="18" charset="0"/>
              <a:buNone/>
            </a:pPr>
            <a:r>
              <a:rPr lang="en-US" sz="2400" dirty="0" smtClean="0"/>
              <a:t>Check for breathing</a:t>
            </a:r>
          </a:p>
        </p:txBody>
      </p:sp>
      <p:pic>
        <p:nvPicPr>
          <p:cNvPr id="645139" name="Picture 19" descr="stencil 1"/>
          <p:cNvPicPr>
            <a:picLocks noChangeAspect="1" noChangeArrowheads="1"/>
          </p:cNvPicPr>
          <p:nvPr/>
        </p:nvPicPr>
        <p:blipFill>
          <a:blip r:embed="rId9"/>
          <a:srcRect/>
          <a:stretch>
            <a:fillRect/>
          </a:stretch>
        </p:blipFill>
        <p:spPr bwMode="auto">
          <a:xfrm>
            <a:off x="720725" y="1651000"/>
            <a:ext cx="630238" cy="457200"/>
          </a:xfrm>
          <a:prstGeom prst="rect">
            <a:avLst/>
          </a:prstGeom>
          <a:noFill/>
          <a:ln w="9525">
            <a:noFill/>
            <a:miter lim="800000"/>
            <a:headEnd/>
            <a:tailEnd/>
          </a:ln>
        </p:spPr>
      </p:pic>
      <p:pic>
        <p:nvPicPr>
          <p:cNvPr id="645140" name="Picture 20" descr="stencil 2 period copy"/>
          <p:cNvPicPr>
            <a:picLocks noChangeAspect="1" noChangeArrowheads="1"/>
          </p:cNvPicPr>
          <p:nvPr/>
        </p:nvPicPr>
        <p:blipFill>
          <a:blip r:embed="rId10"/>
          <a:srcRect/>
          <a:stretch>
            <a:fillRect/>
          </a:stretch>
        </p:blipFill>
        <p:spPr bwMode="auto">
          <a:xfrm>
            <a:off x="692150" y="2114550"/>
            <a:ext cx="630238" cy="457200"/>
          </a:xfrm>
          <a:prstGeom prst="rect">
            <a:avLst/>
          </a:prstGeom>
          <a:noFill/>
          <a:ln w="9525">
            <a:noFill/>
            <a:miter lim="800000"/>
            <a:headEnd/>
            <a:tailEnd/>
          </a:ln>
        </p:spPr>
      </p:pic>
      <p:pic>
        <p:nvPicPr>
          <p:cNvPr id="645141" name="Picture 21" descr="stencil 3"/>
          <p:cNvPicPr>
            <a:picLocks noChangeAspect="1" noChangeArrowheads="1"/>
          </p:cNvPicPr>
          <p:nvPr/>
        </p:nvPicPr>
        <p:blipFill>
          <a:blip r:embed="rId11"/>
          <a:srcRect/>
          <a:stretch>
            <a:fillRect/>
          </a:stretch>
        </p:blipFill>
        <p:spPr bwMode="auto">
          <a:xfrm>
            <a:off x="649288" y="2592388"/>
            <a:ext cx="630237" cy="457200"/>
          </a:xfrm>
          <a:prstGeom prst="rect">
            <a:avLst/>
          </a:prstGeom>
          <a:noFill/>
          <a:ln w="9525">
            <a:noFill/>
            <a:miter lim="800000"/>
            <a:headEnd/>
            <a:tailEnd/>
          </a:ln>
        </p:spPr>
      </p:pic>
      <p:pic>
        <p:nvPicPr>
          <p:cNvPr id="645142" name="Picture 22" descr="stencil 4"/>
          <p:cNvPicPr>
            <a:picLocks noChangeAspect="1" noChangeArrowheads="1"/>
          </p:cNvPicPr>
          <p:nvPr/>
        </p:nvPicPr>
        <p:blipFill>
          <a:blip r:embed="rId12"/>
          <a:srcRect/>
          <a:stretch>
            <a:fillRect/>
          </a:stretch>
        </p:blipFill>
        <p:spPr bwMode="auto">
          <a:xfrm>
            <a:off x="735013" y="3117850"/>
            <a:ext cx="630237" cy="457200"/>
          </a:xfrm>
          <a:prstGeom prst="rect">
            <a:avLst/>
          </a:prstGeom>
          <a:noFill/>
          <a:ln w="9525">
            <a:noFill/>
            <a:miter lim="800000"/>
            <a:headEnd/>
            <a:tailEnd/>
          </a:ln>
        </p:spPr>
      </p:pic>
      <p:pic>
        <p:nvPicPr>
          <p:cNvPr id="645143" name="Picture 23" descr="stencil 5"/>
          <p:cNvPicPr>
            <a:picLocks noChangeAspect="1" noChangeArrowheads="1"/>
          </p:cNvPicPr>
          <p:nvPr/>
        </p:nvPicPr>
        <p:blipFill>
          <a:blip r:embed="rId13"/>
          <a:srcRect/>
          <a:stretch>
            <a:fillRect/>
          </a:stretch>
        </p:blipFill>
        <p:spPr bwMode="auto">
          <a:xfrm>
            <a:off x="763588" y="3825875"/>
            <a:ext cx="630237" cy="457200"/>
          </a:xfrm>
          <a:prstGeom prst="rect">
            <a:avLst/>
          </a:prstGeom>
          <a:noFill/>
          <a:ln w="9525">
            <a:noFill/>
            <a:miter lim="800000"/>
            <a:headEnd/>
            <a:tailEnd/>
          </a:ln>
        </p:spPr>
      </p:pic>
      <p:sp>
        <p:nvSpPr>
          <p:cNvPr id="20495" name="Text Box 27"/>
          <p:cNvSpPr txBox="1">
            <a:spLocks noChangeArrowheads="1"/>
          </p:cNvSpPr>
          <p:nvPr/>
        </p:nvSpPr>
        <p:spPr bwMode="auto">
          <a:xfrm>
            <a:off x="0" y="6613525"/>
            <a:ext cx="3657600" cy="244475"/>
          </a:xfrm>
          <a:prstGeom prst="rect">
            <a:avLst/>
          </a:prstGeom>
          <a:noFill/>
          <a:ln w="9525">
            <a:noFill/>
            <a:miter lim="800000"/>
            <a:headEnd/>
            <a:tailEnd/>
          </a:ln>
          <a:effectLst/>
        </p:spPr>
        <p:txBody>
          <a:bodyPr>
            <a:spAutoFit/>
          </a:bodyPr>
          <a:lstStyle/>
          <a:p>
            <a:pPr>
              <a:spcBef>
                <a:spcPct val="50000"/>
              </a:spcBef>
            </a:pPr>
            <a:r>
              <a:rPr lang="en-US" sz="1000" dirty="0">
                <a:latin typeface="Garamond" pitchFamily="18" charset="0"/>
              </a:rPr>
              <a:t>© Business &amp; Legal Reports, Inc. 1110</a:t>
            </a:r>
          </a:p>
        </p:txBody>
      </p:sp>
      <p:sp>
        <p:nvSpPr>
          <p:cNvPr id="16" name="Shape 60"/>
          <p:cNvSpPr txBox="1"/>
          <p:nvPr/>
        </p:nvSpPr>
        <p:spPr>
          <a:xfrm>
            <a:off x="0" y="6400800"/>
            <a:ext cx="9144000" cy="4571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645139"/>
                                        </p:tgtEl>
                                        <p:attrNameLst>
                                          <p:attrName>style.visibility</p:attrName>
                                        </p:attrNameLst>
                                      </p:cBhvr>
                                      <p:to>
                                        <p:strVal val="visible"/>
                                      </p:to>
                                    </p:set>
                                    <p:anim calcmode="lin" valueType="num">
                                      <p:cBhvr>
                                        <p:cTn id="7" dur="500" fill="hold"/>
                                        <p:tgtEl>
                                          <p:spTgt spid="645139"/>
                                        </p:tgtEl>
                                        <p:attrNameLst>
                                          <p:attrName>ppt_w</p:attrName>
                                        </p:attrNameLst>
                                      </p:cBhvr>
                                      <p:tavLst>
                                        <p:tav tm="0">
                                          <p:val>
                                            <p:fltVal val="0"/>
                                          </p:val>
                                        </p:tav>
                                        <p:tav tm="100000">
                                          <p:val>
                                            <p:strVal val="#ppt_w"/>
                                          </p:val>
                                        </p:tav>
                                      </p:tavLst>
                                    </p:anim>
                                    <p:anim calcmode="lin" valueType="num">
                                      <p:cBhvr>
                                        <p:cTn id="8" dur="500" fill="hold"/>
                                        <p:tgtEl>
                                          <p:spTgt spid="645139"/>
                                        </p:tgtEl>
                                        <p:attrNameLst>
                                          <p:attrName>ppt_h</p:attrName>
                                        </p:attrNameLst>
                                      </p:cBhvr>
                                      <p:tavLst>
                                        <p:tav tm="0">
                                          <p:val>
                                            <p:fltVal val="0"/>
                                          </p:val>
                                        </p:tav>
                                        <p:tav tm="100000">
                                          <p:val>
                                            <p:strVal val="#ppt_h"/>
                                          </p:val>
                                        </p:tav>
                                      </p:tavLst>
                                    </p:anim>
                                    <p:animEffect transition="in" filter="fade">
                                      <p:cBhvr>
                                        <p:cTn id="9" dur="500"/>
                                        <p:tgtEl>
                                          <p:spTgt spid="645139"/>
                                        </p:tgtEl>
                                      </p:cBhvr>
                                    </p:animEffect>
                                  </p:childTnLst>
                                </p:cTn>
                              </p:par>
                            </p:childTnLst>
                          </p:cTn>
                        </p:par>
                        <p:par>
                          <p:cTn id="10" fill="hold" nodeType="afterGroup">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45123">
                                            <p:txEl>
                                              <p:pRg st="0" end="0"/>
                                            </p:txEl>
                                          </p:spTgt>
                                        </p:tgtEl>
                                        <p:attrNameLst>
                                          <p:attrName>style.visibility</p:attrName>
                                        </p:attrNameLst>
                                      </p:cBhvr>
                                      <p:to>
                                        <p:strVal val="visible"/>
                                      </p:to>
                                    </p:set>
                                    <p:animEffect transition="in" filter="fade">
                                      <p:cBhvr>
                                        <p:cTn id="13" dur="500"/>
                                        <p:tgtEl>
                                          <p:spTgt spid="64512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45134"/>
                                        </p:tgtEl>
                                        <p:attrNameLst>
                                          <p:attrName>style.visibility</p:attrName>
                                        </p:attrNameLst>
                                      </p:cBhvr>
                                      <p:to>
                                        <p:strVal val="visible"/>
                                      </p:to>
                                    </p:set>
                                    <p:animEffect transition="in" filter="fade">
                                      <p:cBhvr>
                                        <p:cTn id="16" dur="500"/>
                                        <p:tgtEl>
                                          <p:spTgt spid="64513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0" fill="hold" nodeType="clickEffect">
                                  <p:stCondLst>
                                    <p:cond delay="0"/>
                                  </p:stCondLst>
                                  <p:childTnLst>
                                    <p:set>
                                      <p:cBhvr>
                                        <p:cTn id="20" dur="1" fill="hold">
                                          <p:stCondLst>
                                            <p:cond delay="0"/>
                                          </p:stCondLst>
                                        </p:cTn>
                                        <p:tgtEl>
                                          <p:spTgt spid="645140"/>
                                        </p:tgtEl>
                                        <p:attrNameLst>
                                          <p:attrName>style.visibility</p:attrName>
                                        </p:attrNameLst>
                                      </p:cBhvr>
                                      <p:to>
                                        <p:strVal val="visible"/>
                                      </p:to>
                                    </p:set>
                                    <p:anim calcmode="lin" valueType="num">
                                      <p:cBhvr>
                                        <p:cTn id="21" dur="500" fill="hold"/>
                                        <p:tgtEl>
                                          <p:spTgt spid="645140"/>
                                        </p:tgtEl>
                                        <p:attrNameLst>
                                          <p:attrName>ppt_w</p:attrName>
                                        </p:attrNameLst>
                                      </p:cBhvr>
                                      <p:tavLst>
                                        <p:tav tm="0">
                                          <p:val>
                                            <p:fltVal val="0"/>
                                          </p:val>
                                        </p:tav>
                                        <p:tav tm="100000">
                                          <p:val>
                                            <p:strVal val="#ppt_w"/>
                                          </p:val>
                                        </p:tav>
                                      </p:tavLst>
                                    </p:anim>
                                    <p:anim calcmode="lin" valueType="num">
                                      <p:cBhvr>
                                        <p:cTn id="22" dur="500" fill="hold"/>
                                        <p:tgtEl>
                                          <p:spTgt spid="645140"/>
                                        </p:tgtEl>
                                        <p:attrNameLst>
                                          <p:attrName>ppt_h</p:attrName>
                                        </p:attrNameLst>
                                      </p:cBhvr>
                                      <p:tavLst>
                                        <p:tav tm="0">
                                          <p:val>
                                            <p:fltVal val="0"/>
                                          </p:val>
                                        </p:tav>
                                        <p:tav tm="100000">
                                          <p:val>
                                            <p:strVal val="#ppt_h"/>
                                          </p:val>
                                        </p:tav>
                                      </p:tavLst>
                                    </p:anim>
                                    <p:animEffect transition="in" filter="fade">
                                      <p:cBhvr>
                                        <p:cTn id="23" dur="500"/>
                                        <p:tgtEl>
                                          <p:spTgt spid="645140"/>
                                        </p:tgtEl>
                                      </p:cBhvr>
                                    </p:animEffect>
                                  </p:childTnLst>
                                </p:cTn>
                              </p:par>
                            </p:childTnLst>
                          </p:cTn>
                        </p:par>
                        <p:par>
                          <p:cTn id="24" fill="hold" nodeType="afterGroup">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645123">
                                            <p:txEl>
                                              <p:pRg st="1" end="1"/>
                                            </p:txEl>
                                          </p:spTgt>
                                        </p:tgtEl>
                                        <p:attrNameLst>
                                          <p:attrName>style.visibility</p:attrName>
                                        </p:attrNameLst>
                                      </p:cBhvr>
                                      <p:to>
                                        <p:strVal val="visible"/>
                                      </p:to>
                                    </p:set>
                                    <p:animEffect transition="in" filter="fade">
                                      <p:cBhvr>
                                        <p:cTn id="27" dur="500"/>
                                        <p:tgtEl>
                                          <p:spTgt spid="645123">
                                            <p:txEl>
                                              <p:pRg st="1" end="1"/>
                                            </p:txEl>
                                          </p:spTgt>
                                        </p:tgtEl>
                                      </p:cBhvr>
                                    </p:animEffect>
                                  </p:childTnLst>
                                </p:cTn>
                              </p:par>
                              <p:par>
                                <p:cTn id="28" presetID="10" presetClass="exit" presetSubtype="0" fill="hold" nodeType="withEffect">
                                  <p:stCondLst>
                                    <p:cond delay="0"/>
                                  </p:stCondLst>
                                  <p:childTnLst>
                                    <p:animEffect transition="out" filter="fade">
                                      <p:cBhvr>
                                        <p:cTn id="29" dur="500"/>
                                        <p:tgtEl>
                                          <p:spTgt spid="645134"/>
                                        </p:tgtEl>
                                      </p:cBhvr>
                                    </p:animEffect>
                                    <p:set>
                                      <p:cBhvr>
                                        <p:cTn id="30" dur="1" fill="hold">
                                          <p:stCondLst>
                                            <p:cond delay="499"/>
                                          </p:stCondLst>
                                        </p:cTn>
                                        <p:tgtEl>
                                          <p:spTgt spid="64513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645136"/>
                                        </p:tgtEl>
                                        <p:attrNameLst>
                                          <p:attrName>style.visibility</p:attrName>
                                        </p:attrNameLst>
                                      </p:cBhvr>
                                      <p:to>
                                        <p:strVal val="visible"/>
                                      </p:to>
                                    </p:set>
                                    <p:animEffect transition="in" filter="fade">
                                      <p:cBhvr>
                                        <p:cTn id="33" dur="500"/>
                                        <p:tgtEl>
                                          <p:spTgt spid="64513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3" presetClass="entr" presetSubtype="0" fill="hold" nodeType="clickEffect">
                                  <p:stCondLst>
                                    <p:cond delay="0"/>
                                  </p:stCondLst>
                                  <p:childTnLst>
                                    <p:set>
                                      <p:cBhvr>
                                        <p:cTn id="37" dur="1" fill="hold">
                                          <p:stCondLst>
                                            <p:cond delay="0"/>
                                          </p:stCondLst>
                                        </p:cTn>
                                        <p:tgtEl>
                                          <p:spTgt spid="645141"/>
                                        </p:tgtEl>
                                        <p:attrNameLst>
                                          <p:attrName>style.visibility</p:attrName>
                                        </p:attrNameLst>
                                      </p:cBhvr>
                                      <p:to>
                                        <p:strVal val="visible"/>
                                      </p:to>
                                    </p:set>
                                    <p:anim calcmode="lin" valueType="num">
                                      <p:cBhvr>
                                        <p:cTn id="38" dur="500" fill="hold"/>
                                        <p:tgtEl>
                                          <p:spTgt spid="645141"/>
                                        </p:tgtEl>
                                        <p:attrNameLst>
                                          <p:attrName>ppt_w</p:attrName>
                                        </p:attrNameLst>
                                      </p:cBhvr>
                                      <p:tavLst>
                                        <p:tav tm="0">
                                          <p:val>
                                            <p:fltVal val="0"/>
                                          </p:val>
                                        </p:tav>
                                        <p:tav tm="100000">
                                          <p:val>
                                            <p:strVal val="#ppt_w"/>
                                          </p:val>
                                        </p:tav>
                                      </p:tavLst>
                                    </p:anim>
                                    <p:anim calcmode="lin" valueType="num">
                                      <p:cBhvr>
                                        <p:cTn id="39" dur="500" fill="hold"/>
                                        <p:tgtEl>
                                          <p:spTgt spid="645141"/>
                                        </p:tgtEl>
                                        <p:attrNameLst>
                                          <p:attrName>ppt_h</p:attrName>
                                        </p:attrNameLst>
                                      </p:cBhvr>
                                      <p:tavLst>
                                        <p:tav tm="0">
                                          <p:val>
                                            <p:fltVal val="0"/>
                                          </p:val>
                                        </p:tav>
                                        <p:tav tm="100000">
                                          <p:val>
                                            <p:strVal val="#ppt_h"/>
                                          </p:val>
                                        </p:tav>
                                      </p:tavLst>
                                    </p:anim>
                                    <p:animEffect transition="in" filter="fade">
                                      <p:cBhvr>
                                        <p:cTn id="40" dur="500"/>
                                        <p:tgtEl>
                                          <p:spTgt spid="645141"/>
                                        </p:tgtEl>
                                      </p:cBhvr>
                                    </p:animEffect>
                                  </p:childTnLst>
                                </p:cTn>
                              </p:par>
                            </p:childTnLst>
                          </p:cTn>
                        </p:par>
                        <p:par>
                          <p:cTn id="41" fill="hold" nodeType="afterGroup">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645123">
                                            <p:txEl>
                                              <p:pRg st="2" end="2"/>
                                            </p:txEl>
                                          </p:spTgt>
                                        </p:tgtEl>
                                        <p:attrNameLst>
                                          <p:attrName>style.visibility</p:attrName>
                                        </p:attrNameLst>
                                      </p:cBhvr>
                                      <p:to>
                                        <p:strVal val="visible"/>
                                      </p:to>
                                    </p:set>
                                    <p:animEffect transition="in" filter="fade">
                                      <p:cBhvr>
                                        <p:cTn id="44" dur="500"/>
                                        <p:tgtEl>
                                          <p:spTgt spid="645123">
                                            <p:txEl>
                                              <p:pRg st="2" end="2"/>
                                            </p:txEl>
                                          </p:spTgt>
                                        </p:tgtEl>
                                      </p:cBhvr>
                                    </p:animEffect>
                                  </p:childTnLst>
                                </p:cTn>
                              </p:par>
                              <p:par>
                                <p:cTn id="45" presetID="10" presetClass="exit" presetSubtype="0" fill="hold" nodeType="withEffect">
                                  <p:stCondLst>
                                    <p:cond delay="0"/>
                                  </p:stCondLst>
                                  <p:childTnLst>
                                    <p:animEffect transition="out" filter="fade">
                                      <p:cBhvr>
                                        <p:cTn id="46" dur="500"/>
                                        <p:tgtEl>
                                          <p:spTgt spid="645136"/>
                                        </p:tgtEl>
                                      </p:cBhvr>
                                    </p:animEffect>
                                    <p:set>
                                      <p:cBhvr>
                                        <p:cTn id="47" dur="1" fill="hold">
                                          <p:stCondLst>
                                            <p:cond delay="499"/>
                                          </p:stCondLst>
                                        </p:cTn>
                                        <p:tgtEl>
                                          <p:spTgt spid="645136"/>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645137"/>
                                        </p:tgtEl>
                                        <p:attrNameLst>
                                          <p:attrName>style.visibility</p:attrName>
                                        </p:attrNameLst>
                                      </p:cBhvr>
                                      <p:to>
                                        <p:strVal val="visible"/>
                                      </p:to>
                                    </p:set>
                                    <p:animEffect transition="in" filter="fade">
                                      <p:cBhvr>
                                        <p:cTn id="50" dur="500"/>
                                        <p:tgtEl>
                                          <p:spTgt spid="64513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3" presetClass="entr" presetSubtype="0" fill="hold" nodeType="clickEffect">
                                  <p:stCondLst>
                                    <p:cond delay="0"/>
                                  </p:stCondLst>
                                  <p:childTnLst>
                                    <p:set>
                                      <p:cBhvr>
                                        <p:cTn id="54" dur="1" fill="hold">
                                          <p:stCondLst>
                                            <p:cond delay="0"/>
                                          </p:stCondLst>
                                        </p:cTn>
                                        <p:tgtEl>
                                          <p:spTgt spid="645142"/>
                                        </p:tgtEl>
                                        <p:attrNameLst>
                                          <p:attrName>style.visibility</p:attrName>
                                        </p:attrNameLst>
                                      </p:cBhvr>
                                      <p:to>
                                        <p:strVal val="visible"/>
                                      </p:to>
                                    </p:set>
                                    <p:anim calcmode="lin" valueType="num">
                                      <p:cBhvr>
                                        <p:cTn id="55" dur="500" fill="hold"/>
                                        <p:tgtEl>
                                          <p:spTgt spid="645142"/>
                                        </p:tgtEl>
                                        <p:attrNameLst>
                                          <p:attrName>ppt_w</p:attrName>
                                        </p:attrNameLst>
                                      </p:cBhvr>
                                      <p:tavLst>
                                        <p:tav tm="0">
                                          <p:val>
                                            <p:fltVal val="0"/>
                                          </p:val>
                                        </p:tav>
                                        <p:tav tm="100000">
                                          <p:val>
                                            <p:strVal val="#ppt_w"/>
                                          </p:val>
                                        </p:tav>
                                      </p:tavLst>
                                    </p:anim>
                                    <p:anim calcmode="lin" valueType="num">
                                      <p:cBhvr>
                                        <p:cTn id="56" dur="500" fill="hold"/>
                                        <p:tgtEl>
                                          <p:spTgt spid="645142"/>
                                        </p:tgtEl>
                                        <p:attrNameLst>
                                          <p:attrName>ppt_h</p:attrName>
                                        </p:attrNameLst>
                                      </p:cBhvr>
                                      <p:tavLst>
                                        <p:tav tm="0">
                                          <p:val>
                                            <p:fltVal val="0"/>
                                          </p:val>
                                        </p:tav>
                                        <p:tav tm="100000">
                                          <p:val>
                                            <p:strVal val="#ppt_h"/>
                                          </p:val>
                                        </p:tav>
                                      </p:tavLst>
                                    </p:anim>
                                    <p:animEffect transition="in" filter="fade">
                                      <p:cBhvr>
                                        <p:cTn id="57" dur="500"/>
                                        <p:tgtEl>
                                          <p:spTgt spid="645142"/>
                                        </p:tgtEl>
                                      </p:cBhvr>
                                    </p:animEffect>
                                  </p:childTnLst>
                                </p:cTn>
                              </p:par>
                            </p:childTnLst>
                          </p:cTn>
                        </p:par>
                        <p:par>
                          <p:cTn id="58" fill="hold" nodeType="afterGroup">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645123">
                                            <p:txEl>
                                              <p:pRg st="3" end="3"/>
                                            </p:txEl>
                                          </p:spTgt>
                                        </p:tgtEl>
                                        <p:attrNameLst>
                                          <p:attrName>style.visibility</p:attrName>
                                        </p:attrNameLst>
                                      </p:cBhvr>
                                      <p:to>
                                        <p:strVal val="visible"/>
                                      </p:to>
                                    </p:set>
                                    <p:animEffect transition="in" filter="fade">
                                      <p:cBhvr>
                                        <p:cTn id="61" dur="500"/>
                                        <p:tgtEl>
                                          <p:spTgt spid="645123">
                                            <p:txEl>
                                              <p:pRg st="3" end="3"/>
                                            </p:txEl>
                                          </p:spTgt>
                                        </p:tgtEl>
                                      </p:cBhvr>
                                    </p:animEffect>
                                  </p:childTnLst>
                                </p:cTn>
                              </p:par>
                              <p:par>
                                <p:cTn id="62" presetID="10" presetClass="exit" presetSubtype="0" fill="hold" nodeType="withEffect">
                                  <p:stCondLst>
                                    <p:cond delay="0"/>
                                  </p:stCondLst>
                                  <p:childTnLst>
                                    <p:animEffect transition="out" filter="fade">
                                      <p:cBhvr>
                                        <p:cTn id="63" dur="500"/>
                                        <p:tgtEl>
                                          <p:spTgt spid="645137"/>
                                        </p:tgtEl>
                                      </p:cBhvr>
                                    </p:animEffect>
                                    <p:set>
                                      <p:cBhvr>
                                        <p:cTn id="64" dur="1" fill="hold">
                                          <p:stCondLst>
                                            <p:cond delay="499"/>
                                          </p:stCondLst>
                                        </p:cTn>
                                        <p:tgtEl>
                                          <p:spTgt spid="645137"/>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645146"/>
                                        </p:tgtEl>
                                        <p:attrNameLst>
                                          <p:attrName>style.visibility</p:attrName>
                                        </p:attrNameLst>
                                      </p:cBhvr>
                                      <p:to>
                                        <p:strVal val="visible"/>
                                      </p:to>
                                    </p:set>
                                    <p:animEffect transition="in" filter="fade">
                                      <p:cBhvr>
                                        <p:cTn id="67" dur="500"/>
                                        <p:tgtEl>
                                          <p:spTgt spid="64514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3" presetClass="entr" presetSubtype="0" fill="hold" nodeType="clickEffect">
                                  <p:stCondLst>
                                    <p:cond delay="0"/>
                                  </p:stCondLst>
                                  <p:childTnLst>
                                    <p:set>
                                      <p:cBhvr>
                                        <p:cTn id="71" dur="1" fill="hold">
                                          <p:stCondLst>
                                            <p:cond delay="0"/>
                                          </p:stCondLst>
                                        </p:cTn>
                                        <p:tgtEl>
                                          <p:spTgt spid="645143"/>
                                        </p:tgtEl>
                                        <p:attrNameLst>
                                          <p:attrName>style.visibility</p:attrName>
                                        </p:attrNameLst>
                                      </p:cBhvr>
                                      <p:to>
                                        <p:strVal val="visible"/>
                                      </p:to>
                                    </p:set>
                                    <p:anim calcmode="lin" valueType="num">
                                      <p:cBhvr>
                                        <p:cTn id="72" dur="500" fill="hold"/>
                                        <p:tgtEl>
                                          <p:spTgt spid="645143"/>
                                        </p:tgtEl>
                                        <p:attrNameLst>
                                          <p:attrName>ppt_w</p:attrName>
                                        </p:attrNameLst>
                                      </p:cBhvr>
                                      <p:tavLst>
                                        <p:tav tm="0">
                                          <p:val>
                                            <p:fltVal val="0"/>
                                          </p:val>
                                        </p:tav>
                                        <p:tav tm="100000">
                                          <p:val>
                                            <p:strVal val="#ppt_w"/>
                                          </p:val>
                                        </p:tav>
                                      </p:tavLst>
                                    </p:anim>
                                    <p:anim calcmode="lin" valueType="num">
                                      <p:cBhvr>
                                        <p:cTn id="73" dur="500" fill="hold"/>
                                        <p:tgtEl>
                                          <p:spTgt spid="645143"/>
                                        </p:tgtEl>
                                        <p:attrNameLst>
                                          <p:attrName>ppt_h</p:attrName>
                                        </p:attrNameLst>
                                      </p:cBhvr>
                                      <p:tavLst>
                                        <p:tav tm="0">
                                          <p:val>
                                            <p:fltVal val="0"/>
                                          </p:val>
                                        </p:tav>
                                        <p:tav tm="100000">
                                          <p:val>
                                            <p:strVal val="#ppt_h"/>
                                          </p:val>
                                        </p:tav>
                                      </p:tavLst>
                                    </p:anim>
                                    <p:animEffect transition="in" filter="fade">
                                      <p:cBhvr>
                                        <p:cTn id="74" dur="500"/>
                                        <p:tgtEl>
                                          <p:spTgt spid="645143"/>
                                        </p:tgtEl>
                                      </p:cBhvr>
                                    </p:animEffect>
                                  </p:childTnLst>
                                </p:cTn>
                              </p:par>
                            </p:childTnLst>
                          </p:cTn>
                        </p:par>
                        <p:par>
                          <p:cTn id="75" fill="hold" nodeType="afterGroup">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645123">
                                            <p:txEl>
                                              <p:pRg st="4" end="4"/>
                                            </p:txEl>
                                          </p:spTgt>
                                        </p:tgtEl>
                                        <p:attrNameLst>
                                          <p:attrName>style.visibility</p:attrName>
                                        </p:attrNameLst>
                                      </p:cBhvr>
                                      <p:to>
                                        <p:strVal val="visible"/>
                                      </p:to>
                                    </p:set>
                                    <p:animEffect transition="in" filter="fade">
                                      <p:cBhvr>
                                        <p:cTn id="78" dur="500"/>
                                        <p:tgtEl>
                                          <p:spTgt spid="645123">
                                            <p:txEl>
                                              <p:pRg st="4" end="4"/>
                                            </p:txEl>
                                          </p:spTgt>
                                        </p:tgtEl>
                                      </p:cBhvr>
                                    </p:animEffect>
                                  </p:childTnLst>
                                </p:cTn>
                              </p:par>
                              <p:par>
                                <p:cTn id="79" presetID="10" presetClass="exit" presetSubtype="0" fill="hold" nodeType="withEffect">
                                  <p:stCondLst>
                                    <p:cond delay="0"/>
                                  </p:stCondLst>
                                  <p:childTnLst>
                                    <p:animEffect transition="out" filter="fade">
                                      <p:cBhvr>
                                        <p:cTn id="80" dur="500"/>
                                        <p:tgtEl>
                                          <p:spTgt spid="645146"/>
                                        </p:tgtEl>
                                      </p:cBhvr>
                                    </p:animEffect>
                                    <p:set>
                                      <p:cBhvr>
                                        <p:cTn id="81" dur="1" fill="hold">
                                          <p:stCondLst>
                                            <p:cond delay="499"/>
                                          </p:stCondLst>
                                        </p:cTn>
                                        <p:tgtEl>
                                          <p:spTgt spid="645146"/>
                                        </p:tgtEl>
                                        <p:attrNameLst>
                                          <p:attrName>style.visibility</p:attrName>
                                        </p:attrNameLst>
                                      </p:cBhvr>
                                      <p:to>
                                        <p:strVal val="hidden"/>
                                      </p:to>
                                    </p:set>
                                  </p:childTnLst>
                                </p:cTn>
                              </p:par>
                              <p:par>
                                <p:cTn id="82" presetID="10" presetClass="entr" presetSubtype="0" fill="hold" nodeType="withEffect">
                                  <p:stCondLst>
                                    <p:cond delay="0"/>
                                  </p:stCondLst>
                                  <p:childTnLst>
                                    <p:set>
                                      <p:cBhvr>
                                        <p:cTn id="83" dur="1" fill="hold">
                                          <p:stCondLst>
                                            <p:cond delay="0"/>
                                          </p:stCondLst>
                                        </p:cTn>
                                        <p:tgtEl>
                                          <p:spTgt spid="645138"/>
                                        </p:tgtEl>
                                        <p:attrNameLst>
                                          <p:attrName>style.visibility</p:attrName>
                                        </p:attrNameLst>
                                      </p:cBhvr>
                                      <p:to>
                                        <p:strVal val="visible"/>
                                      </p:to>
                                    </p:set>
                                    <p:animEffect transition="in" filter="fade">
                                      <p:cBhvr>
                                        <p:cTn id="84" dur="500"/>
                                        <p:tgtEl>
                                          <p:spTgt spid="645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2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steel worker firey bkg fade copy"/>
          <p:cNvPicPr>
            <a:picLocks noChangeAspect="1" noChangeArrowheads="1"/>
          </p:cNvPicPr>
          <p:nvPr/>
        </p:nvPicPr>
        <p:blipFill>
          <a:blip r:embed="rId3"/>
          <a:srcRect/>
          <a:stretch>
            <a:fillRect/>
          </a:stretch>
        </p:blipFill>
        <p:spPr bwMode="auto">
          <a:xfrm>
            <a:off x="0" y="463550"/>
            <a:ext cx="9144000" cy="6400800"/>
          </a:xfrm>
          <a:prstGeom prst="rect">
            <a:avLst/>
          </a:prstGeom>
          <a:noFill/>
          <a:ln w="9525">
            <a:noFill/>
            <a:miter lim="800000"/>
            <a:headEnd/>
            <a:tailEnd/>
          </a:ln>
        </p:spPr>
      </p:pic>
      <p:sp>
        <p:nvSpPr>
          <p:cNvPr id="27651" name="Rectangle 2"/>
          <p:cNvSpPr>
            <a:spLocks noGrp="1" noChangeArrowheads="1"/>
          </p:cNvSpPr>
          <p:nvPr>
            <p:ph type="title"/>
          </p:nvPr>
        </p:nvSpPr>
        <p:spPr>
          <a:xfrm>
            <a:off x="457200" y="517525"/>
            <a:ext cx="8229600" cy="1143000"/>
          </a:xfrm>
        </p:spPr>
        <p:txBody>
          <a:bodyPr/>
          <a:lstStyle/>
          <a:p>
            <a:pPr eaLnBrk="1" hangingPunct="1"/>
            <a:r>
              <a:rPr lang="en-US" smtClean="0">
                <a:solidFill>
                  <a:schemeClr val="bg1"/>
                </a:solidFill>
              </a:rPr>
              <a:t>Heat Exhaustion</a:t>
            </a:r>
          </a:p>
        </p:txBody>
      </p:sp>
      <p:sp>
        <p:nvSpPr>
          <p:cNvPr id="662531" name="Rectangle 3"/>
          <p:cNvSpPr>
            <a:spLocks noGrp="1" noChangeArrowheads="1"/>
          </p:cNvSpPr>
          <p:nvPr>
            <p:ph type="body" sz="half" idx="1"/>
          </p:nvPr>
        </p:nvSpPr>
        <p:spPr>
          <a:xfrm>
            <a:off x="863600" y="1730375"/>
            <a:ext cx="4032250" cy="4525963"/>
          </a:xfrm>
        </p:spPr>
        <p:txBody>
          <a:bodyPr/>
          <a:lstStyle/>
          <a:p>
            <a:pPr lvl="1" eaLnBrk="1" hangingPunct="1">
              <a:buClr>
                <a:srgbClr val="CC0000"/>
              </a:buClr>
            </a:pPr>
            <a:r>
              <a:rPr lang="en-US" sz="2400" dirty="0" smtClean="0"/>
              <a:t>Move to cool place</a:t>
            </a:r>
          </a:p>
          <a:p>
            <a:pPr lvl="1" eaLnBrk="1" hangingPunct="1">
              <a:buClr>
                <a:srgbClr val="CC0000"/>
              </a:buClr>
            </a:pPr>
            <a:r>
              <a:rPr lang="en-US" sz="2400" dirty="0" smtClean="0"/>
              <a:t>Lay victim down</a:t>
            </a:r>
          </a:p>
          <a:p>
            <a:pPr lvl="1" eaLnBrk="1" hangingPunct="1">
              <a:buClr>
                <a:srgbClr val="CC0000"/>
              </a:buClr>
            </a:pPr>
            <a:r>
              <a:rPr lang="en-US" sz="2400" dirty="0" smtClean="0"/>
              <a:t>Elevate feet</a:t>
            </a:r>
          </a:p>
          <a:p>
            <a:pPr lvl="1" eaLnBrk="1" hangingPunct="1">
              <a:buClr>
                <a:srgbClr val="CC0000"/>
              </a:buClr>
            </a:pPr>
            <a:r>
              <a:rPr lang="en-US" sz="2400" dirty="0" smtClean="0"/>
              <a:t>Loosen clothing</a:t>
            </a:r>
          </a:p>
          <a:p>
            <a:pPr lvl="1" eaLnBrk="1" hangingPunct="1">
              <a:buClr>
                <a:srgbClr val="CC0000"/>
              </a:buClr>
            </a:pPr>
            <a:r>
              <a:rPr lang="en-US" sz="2400" dirty="0" smtClean="0"/>
              <a:t>Give fluids</a:t>
            </a:r>
          </a:p>
          <a:p>
            <a:pPr lvl="1" eaLnBrk="1" hangingPunct="1">
              <a:buClr>
                <a:srgbClr val="CC0000"/>
              </a:buClr>
            </a:pPr>
            <a:r>
              <a:rPr lang="en-US" sz="2400" dirty="0" smtClean="0"/>
              <a:t>Apply cool compresses</a:t>
            </a:r>
          </a:p>
        </p:txBody>
      </p:sp>
      <p:sp>
        <p:nvSpPr>
          <p:cNvPr id="27653" name="Text Box 6"/>
          <p:cNvSpPr txBox="1">
            <a:spLocks noChangeArrowheads="1"/>
          </p:cNvSpPr>
          <p:nvPr/>
        </p:nvSpPr>
        <p:spPr bwMode="auto">
          <a:xfrm>
            <a:off x="42863" y="6613525"/>
            <a:ext cx="3657600" cy="244475"/>
          </a:xfrm>
          <a:prstGeom prst="rect">
            <a:avLst/>
          </a:prstGeom>
          <a:noFill/>
          <a:ln w="9525">
            <a:noFill/>
            <a:miter lim="800000"/>
            <a:headEnd/>
            <a:tailEnd/>
          </a:ln>
          <a:effectLst/>
        </p:spPr>
        <p:txBody>
          <a:bodyPr>
            <a:spAutoFit/>
          </a:bodyPr>
          <a:lstStyle/>
          <a:p>
            <a:pPr>
              <a:spcBef>
                <a:spcPct val="50000"/>
              </a:spcBef>
            </a:pPr>
            <a:r>
              <a:rPr lang="en-US" sz="1000">
                <a:latin typeface="Garamond" pitchFamily="18" charset="0"/>
              </a:rPr>
              <a:t>© Business &amp; Legal Reports, Inc. 1110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2531">
                                            <p:txEl>
                                              <p:pRg st="0" end="0"/>
                                            </p:txEl>
                                          </p:spTgt>
                                        </p:tgtEl>
                                        <p:attrNameLst>
                                          <p:attrName>style.visibility</p:attrName>
                                        </p:attrNameLst>
                                      </p:cBhvr>
                                      <p:to>
                                        <p:strVal val="visible"/>
                                      </p:to>
                                    </p:set>
                                    <p:animEffect transition="in" filter="fade">
                                      <p:cBhvr>
                                        <p:cTn id="7" dur="500"/>
                                        <p:tgtEl>
                                          <p:spTgt spid="66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2531">
                                            <p:txEl>
                                              <p:pRg st="1" end="1"/>
                                            </p:txEl>
                                          </p:spTgt>
                                        </p:tgtEl>
                                        <p:attrNameLst>
                                          <p:attrName>style.visibility</p:attrName>
                                        </p:attrNameLst>
                                      </p:cBhvr>
                                      <p:to>
                                        <p:strVal val="visible"/>
                                      </p:to>
                                    </p:set>
                                    <p:animEffect transition="in" filter="fade">
                                      <p:cBhvr>
                                        <p:cTn id="12" dur="500"/>
                                        <p:tgtEl>
                                          <p:spTgt spid="66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2531">
                                            <p:txEl>
                                              <p:pRg st="2" end="2"/>
                                            </p:txEl>
                                          </p:spTgt>
                                        </p:tgtEl>
                                        <p:attrNameLst>
                                          <p:attrName>style.visibility</p:attrName>
                                        </p:attrNameLst>
                                      </p:cBhvr>
                                      <p:to>
                                        <p:strVal val="visible"/>
                                      </p:to>
                                    </p:set>
                                    <p:animEffect transition="in" filter="fade">
                                      <p:cBhvr>
                                        <p:cTn id="17" dur="500"/>
                                        <p:tgtEl>
                                          <p:spTgt spid="6625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62531">
                                            <p:txEl>
                                              <p:pRg st="3" end="3"/>
                                            </p:txEl>
                                          </p:spTgt>
                                        </p:tgtEl>
                                        <p:attrNameLst>
                                          <p:attrName>style.visibility</p:attrName>
                                        </p:attrNameLst>
                                      </p:cBhvr>
                                      <p:to>
                                        <p:strVal val="visible"/>
                                      </p:to>
                                    </p:set>
                                    <p:animEffect transition="in" filter="fade">
                                      <p:cBhvr>
                                        <p:cTn id="22" dur="500"/>
                                        <p:tgtEl>
                                          <p:spTgt spid="6625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62531">
                                            <p:txEl>
                                              <p:pRg st="4" end="4"/>
                                            </p:txEl>
                                          </p:spTgt>
                                        </p:tgtEl>
                                        <p:attrNameLst>
                                          <p:attrName>style.visibility</p:attrName>
                                        </p:attrNameLst>
                                      </p:cBhvr>
                                      <p:to>
                                        <p:strVal val="visible"/>
                                      </p:to>
                                    </p:set>
                                    <p:animEffect transition="in" filter="fade">
                                      <p:cBhvr>
                                        <p:cTn id="27" dur="500"/>
                                        <p:tgtEl>
                                          <p:spTgt spid="6625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62531">
                                            <p:txEl>
                                              <p:pRg st="5" end="5"/>
                                            </p:txEl>
                                          </p:spTgt>
                                        </p:tgtEl>
                                        <p:attrNameLst>
                                          <p:attrName>style.visibility</p:attrName>
                                        </p:attrNameLst>
                                      </p:cBhvr>
                                      <p:to>
                                        <p:strVal val="visible"/>
                                      </p:to>
                                    </p:set>
                                    <p:animEffect transition="in" filter="fade">
                                      <p:cBhvr>
                                        <p:cTn id="32" dur="500"/>
                                        <p:tgtEl>
                                          <p:spTgt spid="66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descr="hot and sweaty closeup lo"/>
          <p:cNvPicPr>
            <a:picLocks noChangeAspect="1" noChangeArrowheads="1"/>
          </p:cNvPicPr>
          <p:nvPr/>
        </p:nvPicPr>
        <p:blipFill>
          <a:blip r:embed="rId3"/>
          <a:srcRect/>
          <a:stretch>
            <a:fillRect/>
          </a:stretch>
        </p:blipFill>
        <p:spPr bwMode="ltGray">
          <a:xfrm>
            <a:off x="0" y="0"/>
            <a:ext cx="9144000" cy="6864350"/>
          </a:xfrm>
          <a:prstGeom prst="rect">
            <a:avLst/>
          </a:prstGeom>
          <a:noFill/>
          <a:ln w="9525">
            <a:noFill/>
            <a:miter lim="800000"/>
            <a:headEnd/>
            <a:tailEnd/>
          </a:ln>
        </p:spPr>
      </p:pic>
      <p:sp>
        <p:nvSpPr>
          <p:cNvPr id="28675" name="Rectangle 2"/>
          <p:cNvSpPr>
            <a:spLocks noGrp="1" noChangeArrowheads="1"/>
          </p:cNvSpPr>
          <p:nvPr>
            <p:ph type="title"/>
          </p:nvPr>
        </p:nvSpPr>
        <p:spPr>
          <a:xfrm>
            <a:off x="304800" y="0"/>
            <a:ext cx="8229600" cy="762000"/>
          </a:xfrm>
        </p:spPr>
        <p:txBody>
          <a:bodyPr/>
          <a:lstStyle/>
          <a:p>
            <a:pPr eaLnBrk="1" hangingPunct="1"/>
            <a:r>
              <a:rPr lang="en-US" dirty="0" smtClean="0">
                <a:solidFill>
                  <a:schemeClr val="bg1"/>
                </a:solidFill>
              </a:rPr>
              <a:t>Heatstroke</a:t>
            </a:r>
          </a:p>
        </p:txBody>
      </p:sp>
      <p:sp>
        <p:nvSpPr>
          <p:cNvPr id="670723" name="Rectangle 3"/>
          <p:cNvSpPr>
            <a:spLocks noGrp="1" noChangeArrowheads="1"/>
          </p:cNvSpPr>
          <p:nvPr>
            <p:ph type="body" sz="half" idx="1"/>
          </p:nvPr>
        </p:nvSpPr>
        <p:spPr>
          <a:xfrm>
            <a:off x="0" y="609600"/>
            <a:ext cx="2609850" cy="2438400"/>
          </a:xfrm>
        </p:spPr>
        <p:txBody>
          <a:bodyPr/>
          <a:lstStyle/>
          <a:p>
            <a:pPr lvl="1" eaLnBrk="1" hangingPunct="1"/>
            <a:r>
              <a:rPr lang="en-US" sz="2400" dirty="0" smtClean="0">
                <a:solidFill>
                  <a:schemeClr val="bg1"/>
                </a:solidFill>
              </a:rPr>
              <a:t>Immediately call 108</a:t>
            </a:r>
          </a:p>
          <a:p>
            <a:pPr lvl="1" eaLnBrk="1" hangingPunct="1"/>
            <a:r>
              <a:rPr lang="en-US" sz="2400" dirty="0" smtClean="0">
                <a:solidFill>
                  <a:schemeClr val="bg1"/>
                </a:solidFill>
              </a:rPr>
              <a:t>Cool the person down</a:t>
            </a:r>
          </a:p>
          <a:p>
            <a:pPr lvl="1" eaLnBrk="1" hangingPunct="1"/>
            <a:r>
              <a:rPr lang="en-US" sz="2400" dirty="0" smtClean="0">
                <a:solidFill>
                  <a:schemeClr val="bg1"/>
                </a:solidFill>
              </a:rPr>
              <a:t>Monitor</a:t>
            </a:r>
          </a:p>
        </p:txBody>
      </p:sp>
      <p:sp>
        <p:nvSpPr>
          <p:cNvPr id="28677" name="Text Box 8"/>
          <p:cNvSpPr txBox="1">
            <a:spLocks noChangeArrowheads="1"/>
          </p:cNvSpPr>
          <p:nvPr/>
        </p:nvSpPr>
        <p:spPr bwMode="auto">
          <a:xfrm>
            <a:off x="0" y="6613525"/>
            <a:ext cx="3657600" cy="244475"/>
          </a:xfrm>
          <a:prstGeom prst="rect">
            <a:avLst/>
          </a:prstGeom>
          <a:noFill/>
          <a:ln w="9525">
            <a:noFill/>
            <a:miter lim="800000"/>
            <a:headEnd/>
            <a:tailEnd/>
          </a:ln>
          <a:effectLst/>
        </p:spPr>
        <p:txBody>
          <a:bodyPr>
            <a:spAutoFit/>
          </a:bodyPr>
          <a:lstStyle/>
          <a:p>
            <a:pPr>
              <a:spcBef>
                <a:spcPct val="50000"/>
              </a:spcBef>
            </a:pPr>
            <a:r>
              <a:rPr lang="en-US" sz="1000">
                <a:solidFill>
                  <a:schemeClr val="bg1"/>
                </a:solidFill>
                <a:latin typeface="Garamond" pitchFamily="18" charset="0"/>
              </a:rPr>
              <a:t>© Business &amp; Legal Reports, Inc. 1110</a:t>
            </a:r>
          </a:p>
        </p:txBody>
      </p:sp>
      <p:pic>
        <p:nvPicPr>
          <p:cNvPr id="6" name="Picture 1" descr="SCAN002"/>
          <p:cNvPicPr>
            <a:picLocks noChangeAspect="1" noChangeArrowheads="1"/>
          </p:cNvPicPr>
          <p:nvPr/>
        </p:nvPicPr>
        <p:blipFill>
          <a:blip r:embed="rId4"/>
          <a:srcRect/>
          <a:stretch>
            <a:fillRect/>
          </a:stretch>
        </p:blipFill>
        <p:spPr bwMode="auto">
          <a:xfrm>
            <a:off x="0" y="3657600"/>
            <a:ext cx="4495800" cy="2895600"/>
          </a:xfrm>
          <a:prstGeom prst="rect">
            <a:avLst/>
          </a:prstGeom>
          <a:noFill/>
        </p:spPr>
      </p:pic>
      <p:sp>
        <p:nvSpPr>
          <p:cNvPr id="7"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0723">
                                            <p:txEl>
                                              <p:pRg st="0" end="0"/>
                                            </p:txEl>
                                          </p:spTgt>
                                        </p:tgtEl>
                                        <p:attrNameLst>
                                          <p:attrName>style.visibility</p:attrName>
                                        </p:attrNameLst>
                                      </p:cBhvr>
                                      <p:to>
                                        <p:strVal val="visible"/>
                                      </p:to>
                                    </p:set>
                                    <p:animEffect transition="in" filter="fade">
                                      <p:cBhvr>
                                        <p:cTn id="7" dur="500"/>
                                        <p:tgtEl>
                                          <p:spTgt spid="67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0723">
                                            <p:txEl>
                                              <p:pRg st="1" end="1"/>
                                            </p:txEl>
                                          </p:spTgt>
                                        </p:tgtEl>
                                        <p:attrNameLst>
                                          <p:attrName>style.visibility</p:attrName>
                                        </p:attrNameLst>
                                      </p:cBhvr>
                                      <p:to>
                                        <p:strVal val="visible"/>
                                      </p:to>
                                    </p:set>
                                    <p:animEffect transition="in" filter="fade">
                                      <p:cBhvr>
                                        <p:cTn id="12" dur="500"/>
                                        <p:tgtEl>
                                          <p:spTgt spid="6707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70723">
                                            <p:txEl>
                                              <p:pRg st="2" end="2"/>
                                            </p:txEl>
                                          </p:spTgt>
                                        </p:tgtEl>
                                        <p:attrNameLst>
                                          <p:attrName>style.visibility</p:attrName>
                                        </p:attrNameLst>
                                      </p:cBhvr>
                                      <p:to>
                                        <p:strVal val="visible"/>
                                      </p:to>
                                    </p:set>
                                    <p:animEffect transition="in" filter="fade">
                                      <p:cBhvr>
                                        <p:cTn id="17" dur="500"/>
                                        <p:tgtEl>
                                          <p:spTgt spid="6707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5297" name="Picture 1" descr="SCAN002"/>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4"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645262" y="68450"/>
            <a:ext cx="7993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2"/>
              </a:buClr>
              <a:buSzPct val="25000"/>
              <a:buFont typeface="Arial"/>
              <a:buNone/>
            </a:pPr>
            <a:r>
              <a:rPr lang="en-US" sz="4000" b="1"/>
              <a:t>Handwashing</a:t>
            </a:r>
          </a:p>
        </p:txBody>
      </p:sp>
      <p:pic>
        <p:nvPicPr>
          <p:cNvPr id="163" name="Shape 163"/>
          <p:cNvPicPr preferRelativeResize="0"/>
          <p:nvPr/>
        </p:nvPicPr>
        <p:blipFill>
          <a:blip r:embed="rId3">
            <a:alphaModFix/>
          </a:blip>
          <a:stretch>
            <a:fillRect/>
          </a:stretch>
        </p:blipFill>
        <p:spPr>
          <a:xfrm>
            <a:off x="1264875" y="1490225"/>
            <a:ext cx="3156899" cy="3156899"/>
          </a:xfrm>
          <a:prstGeom prst="rect">
            <a:avLst/>
          </a:prstGeom>
          <a:noFill/>
          <a:ln>
            <a:noFill/>
          </a:ln>
        </p:spPr>
      </p:pic>
      <p:pic>
        <p:nvPicPr>
          <p:cNvPr id="164" name="Shape 164"/>
          <p:cNvPicPr preferRelativeResize="0"/>
          <p:nvPr/>
        </p:nvPicPr>
        <p:blipFill>
          <a:blip r:embed="rId4">
            <a:alphaModFix/>
          </a:blip>
          <a:stretch>
            <a:fillRect/>
          </a:stretch>
        </p:blipFill>
        <p:spPr>
          <a:xfrm>
            <a:off x="5325225" y="1253700"/>
            <a:ext cx="3621624" cy="5225500"/>
          </a:xfrm>
          <a:prstGeom prst="rect">
            <a:avLst/>
          </a:prstGeom>
          <a:noFill/>
          <a:ln>
            <a:noFill/>
          </a:ln>
        </p:spPr>
      </p:pic>
      <p:sp>
        <p:nvSpPr>
          <p:cNvPr id="165" name="Shape 165"/>
          <p:cNvSpPr txBox="1"/>
          <p:nvPr/>
        </p:nvSpPr>
        <p:spPr>
          <a:xfrm>
            <a:off x="928125" y="5012787"/>
            <a:ext cx="3830400" cy="1143000"/>
          </a:xfrm>
          <a:prstGeom prst="rect">
            <a:avLst/>
          </a:prstGeom>
          <a:noFill/>
          <a:ln>
            <a:noFill/>
          </a:ln>
        </p:spPr>
        <p:txBody>
          <a:bodyPr lIns="91425" tIns="91425" rIns="91425" bIns="91425" anchor="t" anchorCtr="0">
            <a:noAutofit/>
          </a:bodyPr>
          <a:lstStyle/>
          <a:p>
            <a:pPr lvl="0">
              <a:spcBef>
                <a:spcPts val="0"/>
              </a:spcBef>
              <a:buNone/>
            </a:pPr>
            <a:r>
              <a:rPr lang="en-US"/>
              <a:t>Alcohol handrub / handgel can be used if running water is not immediately available</a:t>
            </a:r>
          </a:p>
        </p:txBody>
      </p:sp>
      <p:sp>
        <p:nvSpPr>
          <p:cNvPr id="7"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xplosion 2 2"/>
          <p:cNvSpPr/>
          <p:nvPr/>
        </p:nvSpPr>
        <p:spPr>
          <a:xfrm>
            <a:off x="152400" y="381000"/>
            <a:ext cx="8686800" cy="6324599"/>
          </a:xfrm>
          <a:prstGeom prst="irregularSeal2">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GB" sz="8000" dirty="0">
                <a:solidFill>
                  <a:schemeClr val="accent1">
                    <a:lumMod val="50000"/>
                  </a:schemeClr>
                </a:solidFill>
                <a:latin typeface="Aharoni" pitchFamily="2" charset="-79"/>
                <a:cs typeface="Aharoni" pitchFamily="2" charset="-79"/>
              </a:rPr>
              <a:t>THANK  YOU</a:t>
            </a:r>
          </a:p>
        </p:txBody>
      </p:sp>
      <p:sp>
        <p:nvSpPr>
          <p:cNvPr id="4"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685800" y="1143000"/>
            <a:ext cx="7789950" cy="3156375"/>
          </a:xfrm>
          <a:prstGeom prst="rect">
            <a:avLst/>
          </a:prstGeom>
          <a:noFill/>
          <a:ln>
            <a:noFill/>
          </a:ln>
        </p:spPr>
      </p:pic>
      <p:sp>
        <p:nvSpPr>
          <p:cNvPr id="147" name="Shape 147"/>
          <p:cNvSpPr txBox="1">
            <a:spLocks noGrp="1"/>
          </p:cNvSpPr>
          <p:nvPr>
            <p:ph type="title"/>
          </p:nvPr>
        </p:nvSpPr>
        <p:spPr>
          <a:xfrm>
            <a:off x="575412" y="129350"/>
            <a:ext cx="7993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2"/>
              </a:buClr>
              <a:buSzPct val="25000"/>
              <a:buFont typeface="Arial"/>
              <a:buNone/>
            </a:pPr>
            <a:r>
              <a:rPr lang="en-US" sz="4000" b="1"/>
              <a:t>Exercise: incident management</a:t>
            </a:r>
          </a:p>
        </p:txBody>
      </p:sp>
      <p:sp>
        <p:nvSpPr>
          <p:cNvPr id="5"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
        <p:nvSpPr>
          <p:cNvPr id="6" name="Rectangle 5"/>
          <p:cNvSpPr/>
          <p:nvPr/>
        </p:nvSpPr>
        <p:spPr>
          <a:xfrm>
            <a:off x="762000" y="4343400"/>
            <a:ext cx="7543800" cy="1974067"/>
          </a:xfrm>
          <a:prstGeom prst="rect">
            <a:avLst/>
          </a:prstGeom>
        </p:spPr>
        <p:txBody>
          <a:bodyPr wrap="square">
            <a:spAutoFit/>
          </a:bodyPr>
          <a:lstStyle/>
          <a:p>
            <a:pPr lvl="0">
              <a:lnSpc>
                <a:spcPct val="130000"/>
              </a:lnSpc>
            </a:pPr>
            <a:r>
              <a:rPr lang="en-US" sz="2400" b="1" dirty="0" smtClean="0"/>
              <a:t>Take a few minutes to discuss:</a:t>
            </a:r>
          </a:p>
          <a:p>
            <a:pPr lvl="0">
              <a:lnSpc>
                <a:spcPct val="130000"/>
              </a:lnSpc>
            </a:pPr>
            <a:r>
              <a:rPr lang="en-US" sz="2400" b="1" dirty="0" smtClean="0"/>
              <a:t>	1) How would you manage this incident?</a:t>
            </a:r>
          </a:p>
          <a:p>
            <a:pPr lvl="0">
              <a:lnSpc>
                <a:spcPct val="130000"/>
              </a:lnSpc>
            </a:pPr>
            <a:r>
              <a:rPr lang="en-US" sz="2400" b="1" dirty="0" smtClean="0"/>
              <a:t>	2) What dangers are present or could be present?</a:t>
            </a:r>
          </a:p>
          <a:p>
            <a:pPr lvl="0">
              <a:lnSpc>
                <a:spcPct val="130000"/>
              </a:lnSpc>
            </a:pPr>
            <a:r>
              <a:rPr lang="en-US" sz="2400" b="1" dirty="0" smtClean="0"/>
              <a:t>	3) What should your first action be?</a:t>
            </a:r>
            <a:endParaRPr lang="en-US" sz="2400" b="1"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8" descr="bandage hand with gloves2 copy"/>
          <p:cNvPicPr>
            <a:picLocks noChangeAspect="1" noChangeArrowheads="1"/>
          </p:cNvPicPr>
          <p:nvPr/>
        </p:nvPicPr>
        <p:blipFill>
          <a:blip r:embed="rId3"/>
          <a:srcRect/>
          <a:stretch>
            <a:fillRect/>
          </a:stretch>
        </p:blipFill>
        <p:spPr bwMode="auto">
          <a:xfrm>
            <a:off x="0" y="457200"/>
            <a:ext cx="9144000" cy="6400800"/>
          </a:xfrm>
          <a:prstGeom prst="rect">
            <a:avLst/>
          </a:prstGeom>
          <a:noFill/>
          <a:ln w="9525">
            <a:noFill/>
            <a:miter lim="800000"/>
            <a:headEnd/>
            <a:tailEnd/>
          </a:ln>
        </p:spPr>
      </p:pic>
      <p:sp>
        <p:nvSpPr>
          <p:cNvPr id="14339" name="Rectangle 10"/>
          <p:cNvSpPr>
            <a:spLocks noGrp="1" noChangeArrowheads="1"/>
          </p:cNvSpPr>
          <p:nvPr>
            <p:ph type="title"/>
          </p:nvPr>
        </p:nvSpPr>
        <p:spPr>
          <a:xfrm>
            <a:off x="457200" y="374650"/>
            <a:ext cx="8229600" cy="1143000"/>
          </a:xfrm>
        </p:spPr>
        <p:txBody>
          <a:bodyPr/>
          <a:lstStyle/>
          <a:p>
            <a:pPr eaLnBrk="1" hangingPunct="1"/>
            <a:r>
              <a:rPr lang="en-US" dirty="0" smtClean="0"/>
              <a:t>Bleeding</a:t>
            </a:r>
          </a:p>
        </p:txBody>
      </p:sp>
      <p:sp>
        <p:nvSpPr>
          <p:cNvPr id="508939" name="Rectangle 11"/>
          <p:cNvSpPr>
            <a:spLocks noGrp="1" noChangeArrowheads="1"/>
          </p:cNvSpPr>
          <p:nvPr>
            <p:ph type="body" sz="half" idx="1"/>
          </p:nvPr>
        </p:nvSpPr>
        <p:spPr>
          <a:xfrm>
            <a:off x="1" y="1219200"/>
            <a:ext cx="4724399" cy="4876800"/>
          </a:xfrm>
        </p:spPr>
        <p:txBody>
          <a:bodyPr>
            <a:normAutofit/>
          </a:bodyPr>
          <a:lstStyle/>
          <a:p>
            <a:pPr lvl="1" eaLnBrk="1" hangingPunct="1">
              <a:buClr>
                <a:srgbClr val="CC0000"/>
              </a:buClr>
            </a:pPr>
            <a:r>
              <a:rPr lang="en-US" sz="3600" b="1" dirty="0" smtClean="0">
                <a:solidFill>
                  <a:schemeClr val="bg1"/>
                </a:solidFill>
              </a:rPr>
              <a:t>Stop the flow of blood</a:t>
            </a:r>
          </a:p>
          <a:p>
            <a:pPr lvl="1" eaLnBrk="1" hangingPunct="1">
              <a:buClr>
                <a:srgbClr val="CC0000"/>
              </a:buClr>
            </a:pPr>
            <a:r>
              <a:rPr lang="en-US" sz="3600" b="1" dirty="0" smtClean="0">
                <a:solidFill>
                  <a:schemeClr val="bg1"/>
                </a:solidFill>
              </a:rPr>
              <a:t>Wear gloves</a:t>
            </a:r>
          </a:p>
          <a:p>
            <a:pPr lvl="1" eaLnBrk="1" hangingPunct="1">
              <a:buClr>
                <a:srgbClr val="CC0000"/>
              </a:buClr>
            </a:pPr>
            <a:r>
              <a:rPr lang="en-US" sz="3600" b="1" dirty="0" smtClean="0">
                <a:solidFill>
                  <a:schemeClr val="bg1"/>
                </a:solidFill>
              </a:rPr>
              <a:t>Cover the wound</a:t>
            </a:r>
          </a:p>
          <a:p>
            <a:pPr lvl="1" eaLnBrk="1" hangingPunct="1">
              <a:buClr>
                <a:srgbClr val="CC0000"/>
              </a:buClr>
            </a:pPr>
            <a:r>
              <a:rPr lang="en-US" sz="3600" b="1" dirty="0" smtClean="0">
                <a:solidFill>
                  <a:schemeClr val="bg1"/>
                </a:solidFill>
              </a:rPr>
              <a:t>Apply pressure</a:t>
            </a:r>
          </a:p>
          <a:p>
            <a:pPr marL="0" indent="0" eaLnBrk="1" hangingPunct="1"/>
            <a:endParaRPr lang="en-US" sz="2400" b="1" dirty="0" smtClean="0">
              <a:solidFill>
                <a:schemeClr val="bg1"/>
              </a:solidFill>
            </a:endParaRPr>
          </a:p>
        </p:txBody>
      </p:sp>
      <p:sp>
        <p:nvSpPr>
          <p:cNvPr id="6"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8939">
                                            <p:txEl>
                                              <p:pRg st="0" end="0"/>
                                            </p:txEl>
                                          </p:spTgt>
                                        </p:tgtEl>
                                        <p:attrNameLst>
                                          <p:attrName>style.visibility</p:attrName>
                                        </p:attrNameLst>
                                      </p:cBhvr>
                                      <p:to>
                                        <p:strVal val="visible"/>
                                      </p:to>
                                    </p:set>
                                    <p:animEffect transition="in" filter="fade">
                                      <p:cBhvr>
                                        <p:cTn id="7" dur="500"/>
                                        <p:tgtEl>
                                          <p:spTgt spid="508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8939">
                                            <p:txEl>
                                              <p:pRg st="1" end="1"/>
                                            </p:txEl>
                                          </p:spTgt>
                                        </p:tgtEl>
                                        <p:attrNameLst>
                                          <p:attrName>style.visibility</p:attrName>
                                        </p:attrNameLst>
                                      </p:cBhvr>
                                      <p:to>
                                        <p:strVal val="visible"/>
                                      </p:to>
                                    </p:set>
                                    <p:animEffect transition="in" filter="fade">
                                      <p:cBhvr>
                                        <p:cTn id="12" dur="500"/>
                                        <p:tgtEl>
                                          <p:spTgt spid="508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8939">
                                            <p:txEl>
                                              <p:pRg st="2" end="2"/>
                                            </p:txEl>
                                          </p:spTgt>
                                        </p:tgtEl>
                                        <p:attrNameLst>
                                          <p:attrName>style.visibility</p:attrName>
                                        </p:attrNameLst>
                                      </p:cBhvr>
                                      <p:to>
                                        <p:strVal val="visible"/>
                                      </p:to>
                                    </p:set>
                                    <p:animEffect transition="in" filter="fade">
                                      <p:cBhvr>
                                        <p:cTn id="17" dur="500"/>
                                        <p:tgtEl>
                                          <p:spTgt spid="5089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8939">
                                            <p:txEl>
                                              <p:pRg st="3" end="3"/>
                                            </p:txEl>
                                          </p:spTgt>
                                        </p:tgtEl>
                                        <p:attrNameLst>
                                          <p:attrName>style.visibility</p:attrName>
                                        </p:attrNameLst>
                                      </p:cBhvr>
                                      <p:to>
                                        <p:strVal val="visible"/>
                                      </p:to>
                                    </p:set>
                                    <p:animEffect transition="in" filter="fade">
                                      <p:cBhvr>
                                        <p:cTn id="22" dur="500"/>
                                        <p:tgtEl>
                                          <p:spTgt spid="5089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2529" name="Picture 1" descr="SCAN002"/>
          <p:cNvPicPr>
            <a:picLocks noChangeAspect="1" noChangeArrowheads="1"/>
          </p:cNvPicPr>
          <p:nvPr/>
        </p:nvPicPr>
        <p:blipFill>
          <a:blip r:embed="rId2"/>
          <a:srcRect/>
          <a:stretch>
            <a:fillRect/>
          </a:stretch>
        </p:blipFill>
        <p:spPr bwMode="auto">
          <a:xfrm>
            <a:off x="0" y="0"/>
            <a:ext cx="8991600" cy="6858000"/>
          </a:xfrm>
          <a:prstGeom prst="rect">
            <a:avLst/>
          </a:prstGeom>
          <a:noFill/>
        </p:spPr>
      </p:pic>
      <p:sp>
        <p:nvSpPr>
          <p:cNvPr id="4"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medical emergency background"/>
          <p:cNvPicPr>
            <a:picLocks noChangeAspect="1" noChangeArrowheads="1"/>
          </p:cNvPicPr>
          <p:nvPr/>
        </p:nvPicPr>
        <p:blipFill>
          <a:blip r:embed="rId3"/>
          <a:srcRect/>
          <a:stretch>
            <a:fillRect/>
          </a:stretch>
        </p:blipFill>
        <p:spPr bwMode="auto">
          <a:xfrm>
            <a:off x="0" y="465138"/>
            <a:ext cx="9144000" cy="6400800"/>
          </a:xfrm>
          <a:prstGeom prst="rect">
            <a:avLst/>
          </a:prstGeom>
          <a:noFill/>
          <a:ln w="9525">
            <a:noFill/>
            <a:miter lim="800000"/>
            <a:headEnd/>
            <a:tailEnd/>
          </a:ln>
        </p:spPr>
      </p:pic>
      <p:pic>
        <p:nvPicPr>
          <p:cNvPr id="510987" name="Picture 11" descr="shock lay down"/>
          <p:cNvPicPr>
            <a:picLocks noChangeAspect="1" noChangeArrowheads="1"/>
          </p:cNvPicPr>
          <p:nvPr/>
        </p:nvPicPr>
        <p:blipFill>
          <a:blip r:embed="rId4"/>
          <a:srcRect/>
          <a:stretch>
            <a:fillRect/>
          </a:stretch>
        </p:blipFill>
        <p:spPr bwMode="auto">
          <a:xfrm>
            <a:off x="4797425" y="1955800"/>
            <a:ext cx="4132263" cy="3497263"/>
          </a:xfrm>
          <a:prstGeom prst="rect">
            <a:avLst/>
          </a:prstGeom>
          <a:noFill/>
          <a:ln w="9525">
            <a:noFill/>
            <a:miter lim="800000"/>
            <a:headEnd/>
            <a:tailEnd/>
          </a:ln>
        </p:spPr>
      </p:pic>
      <p:pic>
        <p:nvPicPr>
          <p:cNvPr id="510989" name="Picture 13" descr="shock elevate feet"/>
          <p:cNvPicPr>
            <a:picLocks noChangeAspect="1" noChangeArrowheads="1"/>
          </p:cNvPicPr>
          <p:nvPr/>
        </p:nvPicPr>
        <p:blipFill>
          <a:blip r:embed="rId5"/>
          <a:srcRect/>
          <a:stretch>
            <a:fillRect/>
          </a:stretch>
        </p:blipFill>
        <p:spPr bwMode="auto">
          <a:xfrm>
            <a:off x="4799013" y="1955800"/>
            <a:ext cx="4132262" cy="3497263"/>
          </a:xfrm>
          <a:prstGeom prst="rect">
            <a:avLst/>
          </a:prstGeom>
          <a:noFill/>
          <a:ln w="9525">
            <a:noFill/>
            <a:miter lim="800000"/>
            <a:headEnd/>
            <a:tailEnd/>
          </a:ln>
        </p:spPr>
      </p:pic>
      <p:pic>
        <p:nvPicPr>
          <p:cNvPr id="510988" name="Picture 12" descr="shock cover"/>
          <p:cNvPicPr>
            <a:picLocks noChangeAspect="1" noChangeArrowheads="1"/>
          </p:cNvPicPr>
          <p:nvPr/>
        </p:nvPicPr>
        <p:blipFill>
          <a:blip r:embed="rId6"/>
          <a:srcRect/>
          <a:stretch>
            <a:fillRect/>
          </a:stretch>
        </p:blipFill>
        <p:spPr bwMode="auto">
          <a:xfrm>
            <a:off x="4799013" y="1955800"/>
            <a:ext cx="4132262" cy="3497263"/>
          </a:xfrm>
          <a:prstGeom prst="rect">
            <a:avLst/>
          </a:prstGeom>
          <a:noFill/>
          <a:ln w="9525">
            <a:noFill/>
            <a:miter lim="800000"/>
            <a:headEnd/>
            <a:tailEnd/>
          </a:ln>
        </p:spPr>
      </p:pic>
      <p:sp>
        <p:nvSpPr>
          <p:cNvPr id="15366" name="Rectangle 4"/>
          <p:cNvSpPr>
            <a:spLocks noGrp="1" noChangeArrowheads="1"/>
          </p:cNvSpPr>
          <p:nvPr>
            <p:ph type="title"/>
          </p:nvPr>
        </p:nvSpPr>
        <p:spPr>
          <a:xfrm>
            <a:off x="457200" y="531813"/>
            <a:ext cx="8229600" cy="1143000"/>
          </a:xfrm>
        </p:spPr>
        <p:txBody>
          <a:bodyPr/>
          <a:lstStyle/>
          <a:p>
            <a:pPr eaLnBrk="1" hangingPunct="1"/>
            <a:r>
              <a:rPr lang="en-US" smtClean="0"/>
              <a:t>Shock</a:t>
            </a:r>
          </a:p>
        </p:txBody>
      </p:sp>
      <p:sp>
        <p:nvSpPr>
          <p:cNvPr id="510981" name="Rectangle 5"/>
          <p:cNvSpPr>
            <a:spLocks noGrp="1" noChangeArrowheads="1"/>
          </p:cNvSpPr>
          <p:nvPr>
            <p:ph type="body" sz="half" idx="1"/>
          </p:nvPr>
        </p:nvSpPr>
        <p:spPr>
          <a:xfrm>
            <a:off x="777875" y="2035175"/>
            <a:ext cx="4032250" cy="4525963"/>
          </a:xfrm>
        </p:spPr>
        <p:txBody>
          <a:bodyPr/>
          <a:lstStyle/>
          <a:p>
            <a:pPr lvl="1" eaLnBrk="1" hangingPunct="1"/>
            <a:r>
              <a:rPr lang="en-US" sz="2400" smtClean="0"/>
              <a:t>Lay the victim down</a:t>
            </a:r>
          </a:p>
          <a:p>
            <a:pPr lvl="1" eaLnBrk="1" hangingPunct="1"/>
            <a:r>
              <a:rPr lang="en-US" sz="2400" smtClean="0"/>
              <a:t>Cover</a:t>
            </a:r>
          </a:p>
          <a:p>
            <a:pPr lvl="1" eaLnBrk="1" hangingPunct="1"/>
            <a:r>
              <a:rPr lang="en-US" sz="2400" smtClean="0"/>
              <a:t>Raise feet</a:t>
            </a:r>
          </a:p>
        </p:txBody>
      </p:sp>
      <p:pic>
        <p:nvPicPr>
          <p:cNvPr id="510990" name="Picture 14" descr="yellow arrow"/>
          <p:cNvPicPr>
            <a:picLocks noChangeAspect="1" noChangeArrowheads="1"/>
          </p:cNvPicPr>
          <p:nvPr/>
        </p:nvPicPr>
        <p:blipFill>
          <a:blip r:embed="rId7"/>
          <a:srcRect/>
          <a:stretch>
            <a:fillRect/>
          </a:stretch>
        </p:blipFill>
        <p:spPr bwMode="auto">
          <a:xfrm>
            <a:off x="1082675" y="3719513"/>
            <a:ext cx="1290638" cy="1054100"/>
          </a:xfrm>
          <a:prstGeom prst="rect">
            <a:avLst/>
          </a:prstGeom>
          <a:noFill/>
          <a:ln w="9525">
            <a:noFill/>
            <a:miter lim="800000"/>
            <a:headEnd/>
            <a:tailEnd/>
          </a:ln>
        </p:spPr>
      </p:pic>
      <p:sp>
        <p:nvSpPr>
          <p:cNvPr id="10"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981">
                                            <p:txEl>
                                              <p:pRg st="0" end="0"/>
                                            </p:txEl>
                                          </p:spTgt>
                                        </p:tgtEl>
                                        <p:attrNameLst>
                                          <p:attrName>style.visibility</p:attrName>
                                        </p:attrNameLst>
                                      </p:cBhvr>
                                      <p:to>
                                        <p:strVal val="visible"/>
                                      </p:to>
                                    </p:set>
                                    <p:animEffect transition="in" filter="fade">
                                      <p:cBhvr>
                                        <p:cTn id="7" dur="500"/>
                                        <p:tgtEl>
                                          <p:spTgt spid="510981">
                                            <p:txEl>
                                              <p:pRg st="0" end="0"/>
                                            </p:txEl>
                                          </p:spTgt>
                                        </p:tgtEl>
                                      </p:cBhvr>
                                    </p:animEffect>
                                  </p:childTnLst>
                                </p:cTn>
                              </p:par>
                              <p:par>
                                <p:cTn id="8" presetID="63" presetClass="path" presetSubtype="0" accel="50000" decel="50000" fill="hold" nodeType="withEffect">
                                  <p:stCondLst>
                                    <p:cond delay="0"/>
                                  </p:stCondLst>
                                  <p:childTnLst>
                                    <p:animMotion origin="layout" path="M 1.11111E-6 2.89017E-6 L 0.09774 2.89017E-6 " pathEditMode="relative" rAng="0" ptsTypes="AA">
                                      <p:cBhvr>
                                        <p:cTn id="9" dur="2000" fill="hold"/>
                                        <p:tgtEl>
                                          <p:spTgt spid="510990"/>
                                        </p:tgtEl>
                                        <p:attrNameLst>
                                          <p:attrName>ppt_x</p:attrName>
                                          <p:attrName>ppt_y</p:attrName>
                                        </p:attrNameLst>
                                      </p:cBhvr>
                                      <p:rCtr x="49" y="0"/>
                                    </p:animMotion>
                                  </p:childTnLst>
                                </p:cTn>
                              </p:par>
                            </p:childTnLst>
                          </p:cTn>
                        </p:par>
                        <p:par>
                          <p:cTn id="10" fill="hold" nodeType="afterGroup">
                            <p:stCondLst>
                              <p:cond delay="2000"/>
                            </p:stCondLst>
                            <p:childTnLst>
                              <p:par>
                                <p:cTn id="11" presetID="10" presetClass="entr" presetSubtype="0" fill="hold" nodeType="afterEffect">
                                  <p:stCondLst>
                                    <p:cond delay="0"/>
                                  </p:stCondLst>
                                  <p:childTnLst>
                                    <p:set>
                                      <p:cBhvr>
                                        <p:cTn id="12" dur="1" fill="hold">
                                          <p:stCondLst>
                                            <p:cond delay="0"/>
                                          </p:stCondLst>
                                        </p:cTn>
                                        <p:tgtEl>
                                          <p:spTgt spid="510987"/>
                                        </p:tgtEl>
                                        <p:attrNameLst>
                                          <p:attrName>style.visibility</p:attrName>
                                        </p:attrNameLst>
                                      </p:cBhvr>
                                      <p:to>
                                        <p:strVal val="visible"/>
                                      </p:to>
                                    </p:set>
                                    <p:animEffect transition="in" filter="fade">
                                      <p:cBhvr>
                                        <p:cTn id="13" dur="500"/>
                                        <p:tgtEl>
                                          <p:spTgt spid="51098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10981">
                                            <p:txEl>
                                              <p:pRg st="1" end="1"/>
                                            </p:txEl>
                                          </p:spTgt>
                                        </p:tgtEl>
                                        <p:attrNameLst>
                                          <p:attrName>style.visibility</p:attrName>
                                        </p:attrNameLst>
                                      </p:cBhvr>
                                      <p:to>
                                        <p:strVal val="visible"/>
                                      </p:to>
                                    </p:set>
                                    <p:animEffect transition="in" filter="fade">
                                      <p:cBhvr>
                                        <p:cTn id="18" dur="500"/>
                                        <p:tgtEl>
                                          <p:spTgt spid="510981">
                                            <p:txEl>
                                              <p:pRg st="1" end="1"/>
                                            </p:txEl>
                                          </p:spTgt>
                                        </p:tgtEl>
                                      </p:cBhvr>
                                    </p:animEffect>
                                  </p:childTnLst>
                                </p:cTn>
                              </p:par>
                              <p:par>
                                <p:cTn id="19" presetID="1" presetClass="exit" presetSubtype="0" fill="hold" nodeType="withEffect">
                                  <p:stCondLst>
                                    <p:cond delay="0"/>
                                  </p:stCondLst>
                                  <p:childTnLst>
                                    <p:set>
                                      <p:cBhvr>
                                        <p:cTn id="20" dur="1" fill="hold">
                                          <p:stCondLst>
                                            <p:cond delay="0"/>
                                          </p:stCondLst>
                                        </p:cTn>
                                        <p:tgtEl>
                                          <p:spTgt spid="510987"/>
                                        </p:tgtEl>
                                        <p:attrNameLst>
                                          <p:attrName>style.visibility</p:attrName>
                                        </p:attrNameLst>
                                      </p:cBhvr>
                                      <p:to>
                                        <p:strVal val="hidden"/>
                                      </p:to>
                                    </p:set>
                                  </p:childTnLst>
                                </p:cTn>
                              </p:par>
                              <p:par>
                                <p:cTn id="21" presetID="63" presetClass="path" presetSubtype="0" accel="50000" decel="50000" fill="hold" nodeType="withEffect">
                                  <p:stCondLst>
                                    <p:cond delay="0"/>
                                  </p:stCondLst>
                                  <p:childTnLst>
                                    <p:animMotion origin="layout" path="M 0.09774 2.89017E-6 L 0.19027 2.89017E-6 " pathEditMode="relative" rAng="0" ptsTypes="AA">
                                      <p:cBhvr>
                                        <p:cTn id="22" dur="2000" fill="hold"/>
                                        <p:tgtEl>
                                          <p:spTgt spid="510990"/>
                                        </p:tgtEl>
                                        <p:attrNameLst>
                                          <p:attrName>ppt_x</p:attrName>
                                          <p:attrName>ppt_y</p:attrName>
                                        </p:attrNameLst>
                                      </p:cBhvr>
                                      <p:rCtr x="46" y="0"/>
                                    </p:animMotion>
                                  </p:childTnLst>
                                </p:cTn>
                              </p:par>
                            </p:childTnLst>
                          </p:cTn>
                        </p:par>
                        <p:par>
                          <p:cTn id="23" fill="hold" nodeType="afterGroup">
                            <p:stCondLst>
                              <p:cond delay="2000"/>
                            </p:stCondLst>
                            <p:childTnLst>
                              <p:par>
                                <p:cTn id="24" presetID="10" presetClass="entr" presetSubtype="0" fill="hold" nodeType="afterEffect">
                                  <p:stCondLst>
                                    <p:cond delay="0"/>
                                  </p:stCondLst>
                                  <p:childTnLst>
                                    <p:set>
                                      <p:cBhvr>
                                        <p:cTn id="25" dur="1" fill="hold">
                                          <p:stCondLst>
                                            <p:cond delay="0"/>
                                          </p:stCondLst>
                                        </p:cTn>
                                        <p:tgtEl>
                                          <p:spTgt spid="510988"/>
                                        </p:tgtEl>
                                        <p:attrNameLst>
                                          <p:attrName>style.visibility</p:attrName>
                                        </p:attrNameLst>
                                      </p:cBhvr>
                                      <p:to>
                                        <p:strVal val="visible"/>
                                      </p:to>
                                    </p:set>
                                    <p:animEffect transition="in" filter="fade">
                                      <p:cBhvr>
                                        <p:cTn id="26" dur="500"/>
                                        <p:tgtEl>
                                          <p:spTgt spid="51098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10981">
                                            <p:txEl>
                                              <p:pRg st="2" end="2"/>
                                            </p:txEl>
                                          </p:spTgt>
                                        </p:tgtEl>
                                        <p:attrNameLst>
                                          <p:attrName>style.visibility</p:attrName>
                                        </p:attrNameLst>
                                      </p:cBhvr>
                                      <p:to>
                                        <p:strVal val="visible"/>
                                      </p:to>
                                    </p:set>
                                    <p:animEffect transition="in" filter="fade">
                                      <p:cBhvr>
                                        <p:cTn id="31" dur="500"/>
                                        <p:tgtEl>
                                          <p:spTgt spid="510981">
                                            <p:txEl>
                                              <p:pRg st="2" end="2"/>
                                            </p:txEl>
                                          </p:spTgt>
                                        </p:tgtEl>
                                      </p:cBhvr>
                                    </p:animEffect>
                                  </p:childTnLst>
                                </p:cTn>
                              </p:par>
                              <p:par>
                                <p:cTn id="32" presetID="1" presetClass="exit" presetSubtype="0" fill="hold" nodeType="withEffect">
                                  <p:stCondLst>
                                    <p:cond delay="0"/>
                                  </p:stCondLst>
                                  <p:childTnLst>
                                    <p:set>
                                      <p:cBhvr>
                                        <p:cTn id="33" dur="1" fill="hold">
                                          <p:stCondLst>
                                            <p:cond delay="0"/>
                                          </p:stCondLst>
                                        </p:cTn>
                                        <p:tgtEl>
                                          <p:spTgt spid="510988"/>
                                        </p:tgtEl>
                                        <p:attrNameLst>
                                          <p:attrName>style.visibility</p:attrName>
                                        </p:attrNameLst>
                                      </p:cBhvr>
                                      <p:to>
                                        <p:strVal val="hidden"/>
                                      </p:to>
                                    </p:set>
                                  </p:childTnLst>
                                </p:cTn>
                              </p:par>
                              <p:par>
                                <p:cTn id="34" presetID="63" presetClass="path" presetSubtype="0" accel="50000" decel="50000" fill="hold" nodeType="withEffect">
                                  <p:stCondLst>
                                    <p:cond delay="0"/>
                                  </p:stCondLst>
                                  <p:childTnLst>
                                    <p:animMotion origin="layout" path="M 0.19028 2.89017E-6 L 0.28594 2.89017E-6 " pathEditMode="relative" rAng="0" ptsTypes="AA">
                                      <p:cBhvr>
                                        <p:cTn id="35" dur="2000" fill="hold"/>
                                        <p:tgtEl>
                                          <p:spTgt spid="510990"/>
                                        </p:tgtEl>
                                        <p:attrNameLst>
                                          <p:attrName>ppt_x</p:attrName>
                                          <p:attrName>ppt_y</p:attrName>
                                        </p:attrNameLst>
                                      </p:cBhvr>
                                      <p:rCtr x="48" y="0"/>
                                    </p:animMotion>
                                  </p:childTnLst>
                                </p:cTn>
                              </p:par>
                            </p:childTnLst>
                          </p:cTn>
                        </p:par>
                        <p:par>
                          <p:cTn id="36" fill="hold" nodeType="afterGroup">
                            <p:stCondLst>
                              <p:cond delay="2000"/>
                            </p:stCondLst>
                            <p:childTnLst>
                              <p:par>
                                <p:cTn id="37" presetID="10" presetClass="entr" presetSubtype="0" fill="hold" nodeType="afterEffect">
                                  <p:stCondLst>
                                    <p:cond delay="0"/>
                                  </p:stCondLst>
                                  <p:childTnLst>
                                    <p:set>
                                      <p:cBhvr>
                                        <p:cTn id="38" dur="1" fill="hold">
                                          <p:stCondLst>
                                            <p:cond delay="0"/>
                                          </p:stCondLst>
                                        </p:cTn>
                                        <p:tgtEl>
                                          <p:spTgt spid="510989"/>
                                        </p:tgtEl>
                                        <p:attrNameLst>
                                          <p:attrName>style.visibility</p:attrName>
                                        </p:attrNameLst>
                                      </p:cBhvr>
                                      <p:to>
                                        <p:strVal val="visible"/>
                                      </p:to>
                                    </p:set>
                                    <p:animEffect transition="in" filter="fade">
                                      <p:cBhvr>
                                        <p:cTn id="39" dur="500"/>
                                        <p:tgtEl>
                                          <p:spTgt spid="510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317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1745" name="Picture 1" descr="SCAN002"/>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6"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685800" y="6096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2"/>
              </a:buClr>
              <a:buSzPct val="25000"/>
              <a:buFont typeface="Arial"/>
              <a:buNone/>
            </a:pPr>
            <a:r>
              <a:rPr lang="en-US" b="1"/>
              <a:t>Photo: Treatment of shock</a:t>
            </a:r>
          </a:p>
        </p:txBody>
      </p:sp>
      <p:pic>
        <p:nvPicPr>
          <p:cNvPr id="145" name="Shape 145"/>
          <p:cNvPicPr preferRelativeResize="0"/>
          <p:nvPr/>
        </p:nvPicPr>
        <p:blipFill>
          <a:blip r:embed="rId3">
            <a:alphaModFix/>
          </a:blip>
          <a:stretch>
            <a:fillRect/>
          </a:stretch>
        </p:blipFill>
        <p:spPr>
          <a:xfrm>
            <a:off x="914400" y="1828800"/>
            <a:ext cx="7315200" cy="4419600"/>
          </a:xfrm>
          <a:prstGeom prst="rect">
            <a:avLst/>
          </a:prstGeom>
          <a:noFill/>
          <a:ln>
            <a:noFill/>
          </a:ln>
        </p:spPr>
      </p:pic>
      <p:sp>
        <p:nvSpPr>
          <p:cNvPr id="5" name="Shape 60"/>
          <p:cNvSpPr txBox="1"/>
          <p:nvPr/>
        </p:nvSpPr>
        <p:spPr>
          <a:xfrm>
            <a:off x="0" y="6553200"/>
            <a:ext cx="9144000" cy="3047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0" descr="man fallen down stairs cropped"/>
          <p:cNvPicPr>
            <a:picLocks noChangeAspect="1" noChangeArrowheads="1"/>
          </p:cNvPicPr>
          <p:nvPr/>
        </p:nvPicPr>
        <p:blipFill>
          <a:blip r:embed="rId3"/>
          <a:srcRect/>
          <a:stretch>
            <a:fillRect/>
          </a:stretch>
        </p:blipFill>
        <p:spPr bwMode="auto">
          <a:xfrm>
            <a:off x="0" y="152400"/>
            <a:ext cx="9144000" cy="6711950"/>
          </a:xfrm>
          <a:prstGeom prst="rect">
            <a:avLst/>
          </a:prstGeom>
          <a:noFill/>
          <a:ln w="9525">
            <a:noFill/>
            <a:miter lim="800000"/>
            <a:headEnd/>
            <a:tailEnd/>
          </a:ln>
        </p:spPr>
      </p:pic>
      <p:sp>
        <p:nvSpPr>
          <p:cNvPr id="26627" name="Rectangle 5"/>
          <p:cNvSpPr>
            <a:spLocks noGrp="1" noChangeArrowheads="1"/>
          </p:cNvSpPr>
          <p:nvPr>
            <p:ph type="title"/>
          </p:nvPr>
        </p:nvSpPr>
        <p:spPr>
          <a:xfrm>
            <a:off x="457200" y="546100"/>
            <a:ext cx="8229600" cy="1143000"/>
          </a:xfrm>
        </p:spPr>
        <p:txBody>
          <a:bodyPr>
            <a:normAutofit/>
          </a:bodyPr>
          <a:lstStyle/>
          <a:p>
            <a:pPr eaLnBrk="1" hangingPunct="1"/>
            <a:r>
              <a:rPr lang="en-US" sz="4800" b="1" dirty="0" smtClean="0"/>
              <a:t>Broken Bones / FRACTURES</a:t>
            </a:r>
          </a:p>
        </p:txBody>
      </p:sp>
      <p:sp>
        <p:nvSpPr>
          <p:cNvPr id="536582" name="Rectangle 6"/>
          <p:cNvSpPr>
            <a:spLocks noGrp="1" noChangeArrowheads="1"/>
          </p:cNvSpPr>
          <p:nvPr>
            <p:ph type="body" sz="half" idx="1"/>
          </p:nvPr>
        </p:nvSpPr>
        <p:spPr>
          <a:xfrm>
            <a:off x="1243013" y="1614488"/>
            <a:ext cx="4032250" cy="4525962"/>
          </a:xfrm>
        </p:spPr>
        <p:txBody>
          <a:bodyPr/>
          <a:lstStyle/>
          <a:p>
            <a:pPr lvl="1" eaLnBrk="1" hangingPunct="1"/>
            <a:r>
              <a:rPr lang="en-US" sz="2400" smtClean="0"/>
              <a:t>Look</a:t>
            </a:r>
          </a:p>
          <a:p>
            <a:pPr lvl="1" eaLnBrk="1" hangingPunct="1"/>
            <a:r>
              <a:rPr lang="en-US" sz="2400" smtClean="0"/>
              <a:t>Ask</a:t>
            </a:r>
          </a:p>
          <a:p>
            <a:pPr lvl="1" eaLnBrk="1" hangingPunct="1"/>
            <a:r>
              <a:rPr lang="en-US" sz="2400" smtClean="0"/>
              <a:t>Treat for shock</a:t>
            </a:r>
          </a:p>
        </p:txBody>
      </p:sp>
      <p:sp>
        <p:nvSpPr>
          <p:cNvPr id="26629" name="Text Box 11"/>
          <p:cNvSpPr txBox="1">
            <a:spLocks noChangeArrowheads="1"/>
          </p:cNvSpPr>
          <p:nvPr/>
        </p:nvSpPr>
        <p:spPr bwMode="auto">
          <a:xfrm>
            <a:off x="0" y="6613525"/>
            <a:ext cx="3657600" cy="244475"/>
          </a:xfrm>
          <a:prstGeom prst="rect">
            <a:avLst/>
          </a:prstGeom>
          <a:noFill/>
          <a:ln w="9525">
            <a:noFill/>
            <a:miter lim="800000"/>
            <a:headEnd/>
            <a:tailEnd/>
          </a:ln>
          <a:effectLst/>
        </p:spPr>
        <p:txBody>
          <a:bodyPr>
            <a:spAutoFit/>
          </a:bodyPr>
          <a:lstStyle/>
          <a:p>
            <a:pPr>
              <a:spcBef>
                <a:spcPct val="50000"/>
              </a:spcBef>
            </a:pPr>
            <a:r>
              <a:rPr lang="en-US" sz="1000">
                <a:latin typeface="Garamond" pitchFamily="18" charset="0"/>
              </a:rPr>
              <a:t>© Business &amp; Legal Reports, Inc. 1110</a:t>
            </a:r>
          </a:p>
        </p:txBody>
      </p:sp>
      <p:sp>
        <p:nvSpPr>
          <p:cNvPr id="6" name="Shape 60"/>
          <p:cNvSpPr txBox="1"/>
          <p:nvPr/>
        </p:nvSpPr>
        <p:spPr>
          <a:xfrm>
            <a:off x="0" y="6400800"/>
            <a:ext cx="9144000" cy="457199"/>
          </a:xfrm>
          <a:prstGeom prst="rect">
            <a:avLst/>
          </a:prstGeom>
          <a:solidFill>
            <a:srgbClr val="008F3B"/>
          </a:solidFill>
          <a:ln>
            <a:noFill/>
          </a:ln>
        </p:spPr>
        <p:txBody>
          <a:bodyPr lIns="91425" tIns="45700" rIns="91425" bIns="45700" anchor="b" anchorCtr="0">
            <a:noAutofit/>
          </a:bodyPr>
          <a:lstStyle/>
          <a:p>
            <a:pPr marL="0" marR="0" lvl="0" indent="0" algn="l" rtl="0">
              <a:spcBef>
                <a:spcPts val="800"/>
              </a:spcBef>
              <a:buClr>
                <a:schemeClr val="dk1"/>
              </a:buClr>
              <a:buSzPct val="25000"/>
              <a:buFont typeface="Arial"/>
              <a:buNone/>
            </a:pPr>
            <a:r>
              <a:rPr lang="en-US" sz="1600" dirty="0" smtClean="0">
                <a:solidFill>
                  <a:schemeClr val="lt1"/>
                </a:solidFill>
              </a:rPr>
              <a:t>SAILESH MAHAPATRA</a:t>
            </a:r>
            <a:endParaRPr lang="en-US" sz="1600"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6582">
                                            <p:txEl>
                                              <p:pRg st="0" end="0"/>
                                            </p:txEl>
                                          </p:spTgt>
                                        </p:tgtEl>
                                        <p:attrNameLst>
                                          <p:attrName>style.visibility</p:attrName>
                                        </p:attrNameLst>
                                      </p:cBhvr>
                                      <p:to>
                                        <p:strVal val="visible"/>
                                      </p:to>
                                    </p:set>
                                    <p:animEffect transition="in" filter="fade">
                                      <p:cBhvr>
                                        <p:cTn id="7" dur="500"/>
                                        <p:tgtEl>
                                          <p:spTgt spid="5365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6582">
                                            <p:txEl>
                                              <p:pRg st="1" end="1"/>
                                            </p:txEl>
                                          </p:spTgt>
                                        </p:tgtEl>
                                        <p:attrNameLst>
                                          <p:attrName>style.visibility</p:attrName>
                                        </p:attrNameLst>
                                      </p:cBhvr>
                                      <p:to>
                                        <p:strVal val="visible"/>
                                      </p:to>
                                    </p:set>
                                    <p:animEffect transition="in" filter="fade">
                                      <p:cBhvr>
                                        <p:cTn id="12" dur="500"/>
                                        <p:tgtEl>
                                          <p:spTgt spid="53658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36582">
                                            <p:txEl>
                                              <p:pRg st="2" end="2"/>
                                            </p:txEl>
                                          </p:spTgt>
                                        </p:tgtEl>
                                        <p:attrNameLst>
                                          <p:attrName>style.visibility</p:attrName>
                                        </p:attrNameLst>
                                      </p:cBhvr>
                                      <p:to>
                                        <p:strVal val="visible"/>
                                      </p:to>
                                    </p:set>
                                    <p:animEffect transition="in" filter="fade">
                                      <p:cBhvr>
                                        <p:cTn id="17" dur="500"/>
                                        <p:tgtEl>
                                          <p:spTgt spid="5365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2079</Words>
  <Application>Microsoft Office PowerPoint</Application>
  <PresentationFormat>On-screen Show (4:3)</PresentationFormat>
  <Paragraphs>190</Paragraphs>
  <Slides>29</Slides>
  <Notes>16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1" baseType="lpstr">
      <vt:lpstr>Office Theme</vt:lpstr>
      <vt:lpstr>Clip</vt:lpstr>
      <vt:lpstr>Basic First Aid for  Medical Emergencies</vt:lpstr>
      <vt:lpstr>Slide 2</vt:lpstr>
      <vt:lpstr>Exercise: incident management</vt:lpstr>
      <vt:lpstr>Bleeding</vt:lpstr>
      <vt:lpstr>Slide 5</vt:lpstr>
      <vt:lpstr>Shock</vt:lpstr>
      <vt:lpstr>Slide 7</vt:lpstr>
      <vt:lpstr>Photo: Treatment of shock</vt:lpstr>
      <vt:lpstr>Broken Bones / FRACTURES</vt:lpstr>
      <vt:lpstr>Slide 10</vt:lpstr>
      <vt:lpstr>Slide 11</vt:lpstr>
      <vt:lpstr>Slide 12</vt:lpstr>
      <vt:lpstr>Slide 13</vt:lpstr>
      <vt:lpstr>Slide 14</vt:lpstr>
      <vt:lpstr>Slide 15</vt:lpstr>
      <vt:lpstr>Cardio Pulmonary Resuscitation (CPR)</vt:lpstr>
      <vt:lpstr>No Breathing</vt:lpstr>
      <vt:lpstr>Slide 18</vt:lpstr>
      <vt:lpstr>First aid for burns</vt:lpstr>
      <vt:lpstr>Burns</vt:lpstr>
      <vt:lpstr>Slide 21</vt:lpstr>
      <vt:lpstr>Choking</vt:lpstr>
      <vt:lpstr>Help! Emergency!</vt:lpstr>
      <vt:lpstr>Electrical Shock</vt:lpstr>
      <vt:lpstr>Heat Exhaustion</vt:lpstr>
      <vt:lpstr>Heatstroke</vt:lpstr>
      <vt:lpstr>Slide 27</vt:lpstr>
      <vt:lpstr>Handwashing</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First Aid for  Medical Emergencies</dc:title>
  <dc:creator>SAAILESH</dc:creator>
  <cp:lastModifiedBy>SAAILESH</cp:lastModifiedBy>
  <cp:revision>6</cp:revision>
  <dcterms:created xsi:type="dcterms:W3CDTF">2016-01-16T07:26:52Z</dcterms:created>
  <dcterms:modified xsi:type="dcterms:W3CDTF">2016-01-16T08:24:27Z</dcterms:modified>
</cp:coreProperties>
</file>